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26" r:id="rId3"/>
    <p:sldId id="514" r:id="rId4"/>
    <p:sldId id="284" r:id="rId5"/>
    <p:sldId id="515" r:id="rId6"/>
    <p:sldId id="266" r:id="rId7"/>
    <p:sldId id="269" r:id="rId8"/>
    <p:sldId id="274" r:id="rId9"/>
    <p:sldId id="276" r:id="rId10"/>
    <p:sldId id="508" r:id="rId11"/>
    <p:sldId id="510" r:id="rId12"/>
    <p:sldId id="509" r:id="rId13"/>
    <p:sldId id="264" r:id="rId14"/>
    <p:sldId id="511" r:id="rId15"/>
    <p:sldId id="316" r:id="rId16"/>
    <p:sldId id="298" r:id="rId17"/>
    <p:sldId id="521" r:id="rId18"/>
    <p:sldId id="300" r:id="rId19"/>
    <p:sldId id="319" r:id="rId20"/>
    <p:sldId id="520" r:id="rId21"/>
    <p:sldId id="299" r:id="rId22"/>
    <p:sldId id="522" r:id="rId23"/>
    <p:sldId id="321" r:id="rId24"/>
    <p:sldId id="513" r:id="rId25"/>
    <p:sldId id="519" r:id="rId26"/>
    <p:sldId id="309" r:id="rId27"/>
    <p:sldId id="310" r:id="rId28"/>
    <p:sldId id="512" r:id="rId29"/>
    <p:sldId id="293" r:id="rId30"/>
    <p:sldId id="517" r:id="rId31"/>
    <p:sldId id="263" r:id="rId32"/>
    <p:sldId id="502" r:id="rId33"/>
    <p:sldId id="499" r:id="rId34"/>
    <p:sldId id="5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7"/>
    <p:restoredTop sz="94627"/>
  </p:normalViewPr>
  <p:slideViewPr>
    <p:cSldViewPr snapToGrid="0" snapToObjects="1">
      <p:cViewPr varScale="1">
        <p:scale>
          <a:sx n="79" d="100"/>
          <a:sy n="79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D5EE2-A81D-E14F-BD17-C785CF8DCB5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44816-9393-2B48-B1C7-D38D4BC74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89ED0B-624F-4688-BFAB-A4BB5CCE1BC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188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4464050"/>
            <a:ext cx="5029200" cy="40798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  <p:sp>
        <p:nvSpPr>
          <p:cNvPr id="10188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8500"/>
            <a:ext cx="6132512" cy="345122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68342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949E-C365-6448-897A-784349AC8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ECD22-1DCA-654E-9F03-70DB4DE76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94E3E-8B82-FF4F-8515-744038DB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CF4E-D305-B443-8D53-46F5ED60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2542-92E8-3A47-8093-846BABAC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9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6AFA-CB30-814A-974A-4901126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803F4-E173-8540-A77C-CFEBC80E5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8CD3B-814A-794F-B68A-5C23BEE6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48FB3-3A28-174B-A962-619654787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56A7-43CA-E845-A58F-9244FAD4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2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EEEE92-5466-B648-9001-BF0A89D42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93487-0DC6-4A45-84F1-5EB34C71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D90F-3AB3-644C-A838-6C637AD9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15E6-5D4E-2F47-9473-EB29FA2C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95E2B-CE0E-7146-9DA5-5F022F90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76917" y="20177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76917" y="41513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EE47FDF7-ACDB-4189-9305-7B327BF781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24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2E67-AE75-604B-9A7B-3A677745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520BD-6D80-7243-9AC2-FD94938A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A6068-4B65-4B44-98D2-395865B9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DDD7-9C08-2245-BEC0-9AC13BC2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29FA-313C-114C-91D7-6EEF5FF8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A0E8-7AB7-B345-AB29-F005D7DD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7AE6-1D04-1C48-8B00-C8095E962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A637-4B2D-8B4E-AC92-A2C596E0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DA36-3DFB-F64F-924C-95DA34D5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E4E6C-02E2-9C41-84F2-D97971C9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2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F08E-4C5D-7742-B0C8-8185BC07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0BEA-28BF-3A45-8A4B-2FD76F3F0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07B0B-E9E9-CD4C-892B-9C8956E82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E84F4-D898-7E42-A026-7A718852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F4BCA-E529-DC45-81CF-80756D32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E5FEC-2D51-3F4E-AA91-E14AAE64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6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6735-BF68-9E47-BE6B-5B116CFA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6BDB-A6F5-2642-A9F3-77E4E547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FA0BC-49CC-BB49-BCF5-043759B3A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4C59E0-2E14-CE43-8637-079EB1CC6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B37D0-A3F3-A94C-A9F0-52A714283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EDE48-DD3A-0949-AF02-FB8BF6E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DC075-9BB8-7448-AD52-1BBA9191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C3A96-DCAA-1046-9034-584F7F0A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0CAA-CAAC-9E42-9E8A-FDC9DB5B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37FDD-7D3E-004C-BAB2-6F63C11C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ADAC6-98ED-4447-9687-876CD30F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7BC87-989F-0D40-A1D8-2777A195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7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32FC7-354B-2849-A5E5-BA68D796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2F0E8-CB6A-DC4E-B8A4-FC540FD7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5583-B02E-A049-B7C6-C1046889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73CB-8299-AE4D-9409-25C69158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8ADD-95D0-6F44-B807-E59A9EC28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69EAA-7B9F-DB46-8415-F4F1C2CAB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5E8DA-DB3D-9443-9DF5-1F67EC23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CD872-7826-0144-9287-80CF2FE3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D88E6-3410-314E-B5CA-528081EC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8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BDBD-73F3-3444-84C1-8C472E91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22FCD-D0ED-6743-942D-78E5567F6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3403C-AEF2-2644-94F8-5F3D1C7BC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C3E17-962E-634D-93B3-84BAC235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273A9-6F1D-3748-A5B8-3A79053B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7B687-FA76-7D44-B4FB-CF2B8F3F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6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E7873-55B0-DC4D-94FC-D16405F7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5BA4-8A32-CA47-8DAC-BE31F31B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97381-F2D0-B84A-9D9F-B9EE254A1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326B6-DE89-054D-A94B-A0F6D449AA16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7E0FD-5232-7A4F-AFD6-731E2539C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FB6CA-3CC6-3C48-AFF9-D4C4CDBD3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C3EA2-7C2C-9B4A-9F1F-E7CF610A5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4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kaike_information_criterion" TargetMode="External"/><Relationship Id="rId2" Type="http://schemas.openxmlformats.org/officeDocument/2006/relationships/hyperlink" Target="http://en.wikipedia.org/wiki/Coefficient_of_determin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CA72-42B1-6E4C-84ED-839478338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8954B-37DC-B343-B98F-5B17BB957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Harley</a:t>
            </a:r>
          </a:p>
          <a:p>
            <a:r>
              <a:rPr lang="en-US" dirty="0"/>
              <a:t>XBUS 504 – Fall 2018</a:t>
            </a:r>
          </a:p>
          <a:p>
            <a:r>
              <a:rPr lang="en-US" dirty="0"/>
              <a:t>GSCS</a:t>
            </a:r>
          </a:p>
        </p:txBody>
      </p:sp>
    </p:spTree>
    <p:extLst>
      <p:ext uri="{BB962C8B-B14F-4D97-AF65-F5344CB8AC3E}">
        <p14:creationId xmlns:p14="http://schemas.microsoft.com/office/powerpoint/2010/main" val="89423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House Price and Square Feet</a:t>
            </a:r>
            <a:endParaRPr lang="en-US" altLang="zh-TW" dirty="0">
              <a:ea typeface="新細明體" charset="-120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074031"/>
              </p:ext>
            </p:extLst>
          </p:nvPr>
        </p:nvGraphicFramePr>
        <p:xfrm>
          <a:off x="5638800" y="2293938"/>
          <a:ext cx="5715000" cy="388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Chart" r:id="rId3" imgW="5562600" imgH="3781552" progId="Excel.Sheet.8">
                  <p:embed/>
                </p:oleObj>
              </mc:Choice>
              <mc:Fallback>
                <p:oleObj name="Chart" r:id="rId3" imgW="5562600" imgH="3781552" progId="Excel.Sheet.8">
                  <p:embed/>
                  <p:pic>
                    <p:nvPicPr>
                      <p:cNvPr id="409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93938"/>
                        <a:ext cx="5715000" cy="388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3ADC192-AA09-AB46-BB74-F3BEFC33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</p:spPr>
        <p:txBody>
          <a:bodyPr/>
          <a:lstStyle/>
          <a:p>
            <a:r>
              <a:rPr lang="en-US" dirty="0"/>
              <a:t>Open House Example Notebook.</a:t>
            </a:r>
          </a:p>
          <a:p>
            <a:r>
              <a:rPr lang="en-US" dirty="0"/>
              <a:t>Perform Regression</a:t>
            </a:r>
          </a:p>
          <a:p>
            <a:r>
              <a:rPr lang="en-US" dirty="0"/>
              <a:t>What are the outputs?</a:t>
            </a:r>
          </a:p>
        </p:txBody>
      </p:sp>
    </p:spTree>
    <p:extLst>
      <p:ext uri="{BB962C8B-B14F-4D97-AF65-F5344CB8AC3E}">
        <p14:creationId xmlns:p14="http://schemas.microsoft.com/office/powerpoint/2010/main" val="296342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Interpretation of </a:t>
            </a:r>
            <a:r>
              <a:rPr lang="el-GR" dirty="0"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cs typeface="Times New Roman" panose="02020603050405020304" pitchFamily="18" charset="0"/>
              </a:rPr>
              <a:t>1</a:t>
            </a:r>
            <a:endParaRPr lang="en-US" altLang="zh-TW" baseline="-25000" dirty="0">
              <a:ea typeface="新細明體" charset="-120"/>
            </a:endParaRPr>
          </a:p>
        </p:txBody>
      </p:sp>
      <p:sp>
        <p:nvSpPr>
          <p:cNvPr id="5018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85342" tIns="42672" rIns="85342" bIns="42672" rtlCol="0">
            <a:spAutoFit/>
          </a:bodyPr>
          <a:lstStyle/>
          <a:p>
            <a:r>
              <a:rPr lang="el-GR" dirty="0"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zh-TW" dirty="0">
                <a:ea typeface="新細明體" charset="-120"/>
              </a:rPr>
              <a:t> measures the mean change in the average value of Y as a result of a one-unit change in X</a:t>
            </a:r>
          </a:p>
          <a:p>
            <a:r>
              <a:rPr lang="en-US" altLang="zh-TW" dirty="0">
                <a:ea typeface="新細明體" charset="-120"/>
              </a:rPr>
              <a:t>Here, </a:t>
            </a:r>
            <a:r>
              <a:rPr lang="el-GR" dirty="0"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cs typeface="Times New Roman" panose="02020603050405020304" pitchFamily="18" charset="0"/>
              </a:rPr>
              <a:t>1</a:t>
            </a:r>
            <a:r>
              <a:rPr lang="en-US" altLang="zh-TW" dirty="0">
                <a:ea typeface="新細明體" charset="-120"/>
              </a:rPr>
              <a:t> = .10977 tells us that the mean value of a house increases by .10977($1000) = $109.77, on average, for each additional one square foot of size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CA344476-BB21-8347-81A9-5B10039D7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346173"/>
              </p:ext>
            </p:extLst>
          </p:nvPr>
        </p:nvGraphicFramePr>
        <p:xfrm>
          <a:off x="1892808" y="4570095"/>
          <a:ext cx="8001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3" imgW="3200400" imgH="203200" progId="Equation.3">
                  <p:embed/>
                </p:oleObj>
              </mc:Choice>
              <mc:Fallback>
                <p:oleObj name="Equation" r:id="rId3" imgW="3200400" imgH="203200" progId="Equation.3">
                  <p:embed/>
                  <p:pic>
                    <p:nvPicPr>
                      <p:cNvPr id="460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808" y="4570095"/>
                        <a:ext cx="80010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53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Interpretation of </a:t>
            </a:r>
            <a:r>
              <a:rPr lang="el-GR" dirty="0"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cs typeface="Times New Roman" panose="02020603050405020304" pitchFamily="18" charset="0"/>
              </a:rPr>
              <a:t>0</a:t>
            </a:r>
            <a:endParaRPr lang="en-US" altLang="zh-TW" baseline="-25000" dirty="0">
              <a:ea typeface="新細明體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BFE6E-363B-6C42-B7DB-96CD2395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cs typeface="Times New Roman" panose="02020603050405020304" pitchFamily="18" charset="0"/>
              </a:rPr>
              <a:t>0</a:t>
            </a:r>
            <a:r>
              <a:rPr lang="en-US" altLang="zh-TW" dirty="0">
                <a:ea typeface="新細明體" charset="-120"/>
              </a:rPr>
              <a:t> is the estimated mean value of Y when the value of X is zero</a:t>
            </a:r>
          </a:p>
          <a:p>
            <a:r>
              <a:rPr lang="en-US" altLang="zh-TW" dirty="0">
                <a:ea typeface="新細明體" charset="-120"/>
              </a:rPr>
              <a:t>Because the square footage of the house cannot be 0, the Y intercept has no practical application.</a:t>
            </a:r>
          </a:p>
          <a:p>
            <a:endParaRPr lang="en-US" dirty="0"/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47802"/>
              </p:ext>
            </p:extLst>
          </p:nvPr>
        </p:nvGraphicFramePr>
        <p:xfrm>
          <a:off x="1892808" y="4570095"/>
          <a:ext cx="8001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3" imgW="3200400" imgH="203200" progId="Equation.3">
                  <p:embed/>
                </p:oleObj>
              </mc:Choice>
              <mc:Fallback>
                <p:oleObj name="Equation" r:id="rId3" imgW="3200400" imgH="203200" progId="Equation.3">
                  <p:embed/>
                  <p:pic>
                    <p:nvPicPr>
                      <p:cNvPr id="460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808" y="4570095"/>
                        <a:ext cx="80010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44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Making Predictions</a:t>
            </a:r>
            <a:endParaRPr lang="en-US" altLang="zh-TW" baseline="-25000" dirty="0">
              <a:ea typeface="新細明體" charset="-120"/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3200400" y="2743201"/>
          <a:ext cx="5791200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Equation" r:id="rId3" imgW="2438400" imgH="876300" progId="Equation.3">
                  <p:embed/>
                </p:oleObj>
              </mc:Choice>
              <mc:Fallback>
                <p:oleObj name="Equation" r:id="rId3" imgW="2438400" imgH="876300" progId="Equation.3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743201"/>
                        <a:ext cx="5791200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2286000" y="1981200"/>
            <a:ext cx="7620000" cy="515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>
                <a:latin typeface="Times New Roman" pitchFamily="18" charset="0"/>
                <a:ea typeface="新細明體" charset="-120"/>
              </a:rPr>
              <a:t>Predict the price for a house with 2000 square feet: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209800" y="5105401"/>
            <a:ext cx="7924800" cy="942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>
                <a:latin typeface="Times New Roman" pitchFamily="18" charset="0"/>
                <a:ea typeface="新細明體" charset="-120"/>
              </a:rPr>
              <a:t>The predicted price for a house with 2000 square feet is 317.85($1,000s) = $317,850</a:t>
            </a:r>
          </a:p>
        </p:txBody>
      </p:sp>
    </p:spTree>
    <p:extLst>
      <p:ext uri="{BB962C8B-B14F-4D97-AF65-F5344CB8AC3E}">
        <p14:creationId xmlns:p14="http://schemas.microsoft.com/office/powerpoint/2010/main" val="167744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TW"/>
              <a:t>Chap 13-</a:t>
            </a:r>
            <a:fld id="{46CB2249-E3A6-4E49-8064-37FE0B8745D5}" type="slidenum">
              <a:rPr lang="en-US" altLang="zh-TW"/>
              <a:pPr/>
              <a:t>14</a:t>
            </a:fld>
            <a:endParaRPr lang="en-US" altLang="zh-TW"/>
          </a:p>
          <a:p>
            <a:endParaRPr lang="en-US" altLang="zh-TW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Making Predictions</a:t>
            </a:r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676400" y="3543300"/>
          <a:ext cx="48768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Chart" r:id="rId3" imgW="5562600" imgH="3781552" progId="Excel.Sheet.8">
                  <p:embed/>
                </p:oleObj>
              </mc:Choice>
              <mc:Fallback>
                <p:oleObj name="Chart" r:id="rId3" imgW="5562600" imgH="3781552" progId="Excel.Sheet.8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543300"/>
                        <a:ext cx="48768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CC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0" y="1828801"/>
            <a:ext cx="8077200" cy="1027113"/>
          </a:xfrm>
          <a:noFill/>
          <a:ln/>
        </p:spPr>
        <p:txBody>
          <a:bodyPr vert="horz" lIns="85342" tIns="42672" rIns="85342" bIns="42672" rtlCol="0">
            <a:normAutofit/>
          </a:bodyPr>
          <a:lstStyle/>
          <a:p>
            <a:r>
              <a:rPr lang="en-US" altLang="zh-TW">
                <a:ea typeface="新細明體" charset="-120"/>
              </a:rPr>
              <a:t>When using a regression model for prediction, only predict within the relevant range of data</a:t>
            </a: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 flipH="1">
            <a:off x="2286000" y="4914900"/>
            <a:ext cx="1676400" cy="7620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 flipH="1">
            <a:off x="5486400" y="3467100"/>
            <a:ext cx="1676400" cy="7620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3810000" y="358140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zh-TW" altLang="en-US"/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5638800" y="3581400"/>
            <a:ext cx="0" cy="2438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/>
          <a:lstStyle/>
          <a:p>
            <a:endParaRPr lang="zh-TW" altLang="en-US"/>
          </a:p>
        </p:txBody>
      </p:sp>
      <p:sp>
        <p:nvSpPr>
          <p:cNvPr id="52234" name="AutoShape 10"/>
          <p:cNvSpPr>
            <a:spLocks/>
          </p:cNvSpPr>
          <p:nvPr/>
        </p:nvSpPr>
        <p:spPr bwMode="auto">
          <a:xfrm rot="5400000">
            <a:off x="4572000" y="2743200"/>
            <a:ext cx="304800" cy="1676400"/>
          </a:xfrm>
          <a:prstGeom prst="leftBrace">
            <a:avLst>
              <a:gd name="adj1" fmla="val 45833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3581400" y="2743201"/>
            <a:ext cx="2286000" cy="701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2000" dirty="0">
                <a:latin typeface="Times New Roman" pitchFamily="18" charset="0"/>
                <a:ea typeface="新細明體" charset="-120"/>
              </a:rPr>
              <a:t>Relevant range for interpolation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6858000" y="4343401"/>
            <a:ext cx="2286000" cy="1311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2000" dirty="0">
                <a:latin typeface="Times New Roman" pitchFamily="18" charset="0"/>
                <a:ea typeface="新細明體" charset="-120"/>
              </a:rPr>
              <a:t>Do not try to extrapolate beyond the range of observed X’s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 flipV="1">
            <a:off x="6248400" y="3886200"/>
            <a:ext cx="609600" cy="1143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TW" altLang="en-US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H="1">
            <a:off x="3124200" y="5029200"/>
            <a:ext cx="3733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5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Residual Analysis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3654847"/>
          </a:xfrm>
          <a:noFill/>
          <a:ln/>
        </p:spPr>
        <p:txBody>
          <a:bodyPr vert="horz" lIns="85342" tIns="42672" rIns="85342" bIns="42672" rtlCol="0">
            <a:spAutoFit/>
          </a:bodyPr>
          <a:lstStyle/>
          <a:p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b="1" dirty="0">
                <a:ea typeface="新細明體" charset="-120"/>
              </a:rPr>
              <a:t>residual</a:t>
            </a:r>
            <a:r>
              <a:rPr lang="en-US" altLang="zh-TW" sz="2400" dirty="0">
                <a:ea typeface="新細明體" charset="-120"/>
              </a:rPr>
              <a:t> for observation </a:t>
            </a:r>
            <a:r>
              <a:rPr lang="en-US" altLang="zh-TW" sz="2400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, </a:t>
            </a:r>
            <a:r>
              <a:rPr lang="en-US" altLang="zh-TW" sz="2400" b="1" dirty="0" err="1">
                <a:ea typeface="新細明體" charset="-120"/>
              </a:rPr>
              <a:t>e</a:t>
            </a:r>
            <a:r>
              <a:rPr lang="en-US" altLang="zh-TW" sz="2400" b="1" baseline="-25000" dirty="0" err="1">
                <a:ea typeface="新細明體" charset="-120"/>
              </a:rPr>
              <a:t>i</a:t>
            </a:r>
            <a:r>
              <a:rPr lang="en-US" altLang="zh-TW" sz="2400" dirty="0">
                <a:ea typeface="新細明體" charset="-120"/>
              </a:rPr>
              <a:t>, is the difference between its observed and predicted value</a:t>
            </a:r>
          </a:p>
          <a:p>
            <a:r>
              <a:rPr lang="en-US" altLang="zh-TW" sz="2400" dirty="0">
                <a:ea typeface="新細明體" charset="-120"/>
              </a:rPr>
              <a:t>Check the assumptions of regression by examining the residuals</a:t>
            </a:r>
          </a:p>
          <a:p>
            <a:pPr lvl="1"/>
            <a:r>
              <a:rPr lang="en-US" altLang="zh-TW" dirty="0">
                <a:ea typeface="新細明體" charset="-120"/>
              </a:rPr>
              <a:t>Linearity</a:t>
            </a:r>
          </a:p>
          <a:p>
            <a:pPr lvl="1"/>
            <a:r>
              <a:rPr lang="en-US" altLang="zh-TW" dirty="0">
                <a:ea typeface="新細明體" charset="-120"/>
              </a:rPr>
              <a:t>Independence</a:t>
            </a:r>
          </a:p>
          <a:p>
            <a:pPr lvl="1"/>
            <a:r>
              <a:rPr lang="en-US" altLang="zh-TW" dirty="0">
                <a:ea typeface="新細明體" charset="-120"/>
              </a:rPr>
              <a:t>Normality</a:t>
            </a:r>
          </a:p>
          <a:p>
            <a:pPr lvl="1"/>
            <a:r>
              <a:rPr lang="en-US" altLang="zh-TW" dirty="0">
                <a:ea typeface="新細明體" charset="-120"/>
              </a:rPr>
              <a:t>Equal variance</a:t>
            </a:r>
          </a:p>
          <a:p>
            <a:r>
              <a:rPr lang="en-US" altLang="zh-TW" sz="2400" dirty="0">
                <a:ea typeface="新細明體" charset="-120"/>
              </a:rPr>
              <a:t>Graphical Analysis of Residuals</a:t>
            </a:r>
          </a:p>
          <a:p>
            <a:pPr lvl="1"/>
            <a:r>
              <a:rPr lang="en-US" altLang="zh-TW" dirty="0">
                <a:ea typeface="新細明體" charset="-120"/>
              </a:rPr>
              <a:t>Plot residuals vs. X</a:t>
            </a: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919197"/>
              </p:ext>
            </p:extLst>
          </p:nvPr>
        </p:nvGraphicFramePr>
        <p:xfrm>
          <a:off x="5209381" y="1027906"/>
          <a:ext cx="17732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3" imgW="647419" imgH="253890" progId="Equation.3">
                  <p:embed/>
                </p:oleObj>
              </mc:Choice>
              <mc:Fallback>
                <p:oleObj name="Equation" r:id="rId3" imgW="647419" imgH="253890" progId="Equation.3">
                  <p:embed/>
                  <p:pic>
                    <p:nvPicPr>
                      <p:cNvPr id="665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381" y="1027906"/>
                        <a:ext cx="1773238" cy="69215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5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Residual Analysis for Linearity</a:t>
            </a:r>
          </a:p>
        </p:txBody>
      </p:sp>
      <p:graphicFrame>
        <p:nvGraphicFramePr>
          <p:cNvPr id="101581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2047875" y="594360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Clip" r:id="rId3" imgW="1044360" imgH="1001520" progId="MS_ClipArt_Gallery.5">
                  <p:embed/>
                </p:oleObj>
              </mc:Choice>
              <mc:Fallback>
                <p:oleObj name="Clip" r:id="rId3" imgW="1044360" imgH="1001520" progId="MS_ClipArt_Gallery.5">
                  <p:embed/>
                  <p:pic>
                    <p:nvPicPr>
                      <p:cNvPr id="1015811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594360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5812" name="Rectangle 4"/>
          <p:cNvSpPr>
            <a:spLocks noChangeArrowheads="1"/>
          </p:cNvSpPr>
          <p:nvPr/>
        </p:nvSpPr>
        <p:spPr bwMode="auto">
          <a:xfrm>
            <a:off x="3186114" y="5946776"/>
            <a:ext cx="1843087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Not Linear</a:t>
            </a:r>
          </a:p>
        </p:txBody>
      </p:sp>
      <p:sp>
        <p:nvSpPr>
          <p:cNvPr id="1015813" name="Rectangle 5"/>
          <p:cNvSpPr>
            <a:spLocks noChangeArrowheads="1"/>
          </p:cNvSpPr>
          <p:nvPr/>
        </p:nvSpPr>
        <p:spPr bwMode="auto">
          <a:xfrm>
            <a:off x="7758113" y="6022976"/>
            <a:ext cx="12620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1015814" name="Rectangle 6"/>
          <p:cNvSpPr>
            <a:spLocks noChangeArrowheads="1"/>
          </p:cNvSpPr>
          <p:nvPr/>
        </p:nvSpPr>
        <p:spPr bwMode="auto">
          <a:xfrm>
            <a:off x="6691314" y="5867401"/>
            <a:ext cx="1304925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solidFill>
                  <a:srgbClr val="FF0000"/>
                </a:solidFill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5815" name="Line 7"/>
          <p:cNvSpPr>
            <a:spLocks noChangeShapeType="1"/>
          </p:cNvSpPr>
          <p:nvPr/>
        </p:nvSpPr>
        <p:spPr bwMode="auto">
          <a:xfrm>
            <a:off x="2276475" y="4576764"/>
            <a:ext cx="0" cy="1138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16" name="Line 8"/>
          <p:cNvSpPr>
            <a:spLocks noChangeShapeType="1"/>
          </p:cNvSpPr>
          <p:nvPr/>
        </p:nvSpPr>
        <p:spPr bwMode="auto">
          <a:xfrm>
            <a:off x="2276476" y="5029200"/>
            <a:ext cx="3514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17" name="Arc 9"/>
          <p:cNvSpPr>
            <a:spLocks/>
          </p:cNvSpPr>
          <p:nvPr/>
        </p:nvSpPr>
        <p:spPr bwMode="auto">
          <a:xfrm rot="12394748">
            <a:off x="2641600" y="4222750"/>
            <a:ext cx="3024188" cy="1798638"/>
          </a:xfrm>
          <a:custGeom>
            <a:avLst/>
            <a:gdLst>
              <a:gd name="G0" fmla="+- 3578 0 0"/>
              <a:gd name="G1" fmla="+- 0 0 0"/>
              <a:gd name="G2" fmla="+- 21600 0 0"/>
              <a:gd name="T0" fmla="*/ 25178 w 25178"/>
              <a:gd name="T1" fmla="*/ 19 h 21600"/>
              <a:gd name="T2" fmla="*/ 0 w 25178"/>
              <a:gd name="T3" fmla="*/ 21302 h 21600"/>
              <a:gd name="T4" fmla="*/ 3578 w 2517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78" h="21600" fill="none" extrusionOk="0">
                <a:moveTo>
                  <a:pt x="25177" y="18"/>
                </a:moveTo>
                <a:cubicBezTo>
                  <a:pt x="25167" y="11940"/>
                  <a:pt x="15499" y="21600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</a:path>
              <a:path w="25178" h="21600" stroke="0" extrusionOk="0">
                <a:moveTo>
                  <a:pt x="25177" y="18"/>
                </a:moveTo>
                <a:cubicBezTo>
                  <a:pt x="25167" y="11940"/>
                  <a:pt x="15499" y="21600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  <a:lnTo>
                  <a:pt x="3578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18" name="Arc 10"/>
          <p:cNvSpPr>
            <a:spLocks/>
          </p:cNvSpPr>
          <p:nvPr/>
        </p:nvSpPr>
        <p:spPr bwMode="auto">
          <a:xfrm rot="12394774">
            <a:off x="2819401" y="5059364"/>
            <a:ext cx="2835275" cy="1798637"/>
          </a:xfrm>
          <a:custGeom>
            <a:avLst/>
            <a:gdLst>
              <a:gd name="G0" fmla="+- 2009 0 0"/>
              <a:gd name="G1" fmla="+- 0 0 0"/>
              <a:gd name="G2" fmla="+- 21600 0 0"/>
              <a:gd name="T0" fmla="*/ 23609 w 23609"/>
              <a:gd name="T1" fmla="*/ 19 h 21600"/>
              <a:gd name="T2" fmla="*/ 0 w 23609"/>
              <a:gd name="T3" fmla="*/ 21506 h 21600"/>
              <a:gd name="T4" fmla="*/ 2009 w 2360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09" h="21600" fill="none" extrusionOk="0">
                <a:moveTo>
                  <a:pt x="23608" y="18"/>
                </a:moveTo>
                <a:cubicBezTo>
                  <a:pt x="23598" y="11940"/>
                  <a:pt x="13930" y="21600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</a:path>
              <a:path w="23609" h="21600" stroke="0" extrusionOk="0">
                <a:moveTo>
                  <a:pt x="23608" y="18"/>
                </a:moveTo>
                <a:cubicBezTo>
                  <a:pt x="23598" y="11940"/>
                  <a:pt x="13930" y="21600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  <a:lnTo>
                  <a:pt x="2009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19" name="Oval 11"/>
          <p:cNvSpPr>
            <a:spLocks noChangeArrowheads="1"/>
          </p:cNvSpPr>
          <p:nvPr/>
        </p:nvSpPr>
        <p:spPr bwMode="auto">
          <a:xfrm>
            <a:off x="25050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0" name="Oval 12"/>
          <p:cNvSpPr>
            <a:spLocks noChangeArrowheads="1"/>
          </p:cNvSpPr>
          <p:nvPr/>
        </p:nvSpPr>
        <p:spPr bwMode="auto">
          <a:xfrm>
            <a:off x="28098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1" name="Oval 13"/>
          <p:cNvSpPr>
            <a:spLocks noChangeArrowheads="1"/>
          </p:cNvSpPr>
          <p:nvPr/>
        </p:nvSpPr>
        <p:spPr bwMode="auto">
          <a:xfrm>
            <a:off x="42576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2" name="Oval 14"/>
          <p:cNvSpPr>
            <a:spLocks noChangeArrowheads="1"/>
          </p:cNvSpPr>
          <p:nvPr/>
        </p:nvSpPr>
        <p:spPr bwMode="auto">
          <a:xfrm>
            <a:off x="4486275" y="4495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3" name="Oval 15"/>
          <p:cNvSpPr>
            <a:spLocks noChangeArrowheads="1"/>
          </p:cNvSpPr>
          <p:nvPr/>
        </p:nvSpPr>
        <p:spPr bwMode="auto">
          <a:xfrm>
            <a:off x="4791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4" name="Oval 16"/>
          <p:cNvSpPr>
            <a:spLocks noChangeArrowheads="1"/>
          </p:cNvSpPr>
          <p:nvPr/>
        </p:nvSpPr>
        <p:spPr bwMode="auto">
          <a:xfrm>
            <a:off x="3190875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5" name="Oval 17"/>
          <p:cNvSpPr>
            <a:spLocks noChangeArrowheads="1"/>
          </p:cNvSpPr>
          <p:nvPr/>
        </p:nvSpPr>
        <p:spPr bwMode="auto">
          <a:xfrm>
            <a:off x="4876800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6" name="Oval 18"/>
          <p:cNvSpPr>
            <a:spLocks noChangeArrowheads="1"/>
          </p:cNvSpPr>
          <p:nvPr/>
        </p:nvSpPr>
        <p:spPr bwMode="auto">
          <a:xfrm>
            <a:off x="51054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7" name="Oval 19"/>
          <p:cNvSpPr>
            <a:spLocks noChangeArrowheads="1"/>
          </p:cNvSpPr>
          <p:nvPr/>
        </p:nvSpPr>
        <p:spPr bwMode="auto">
          <a:xfrm>
            <a:off x="5105400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8" name="Oval 20"/>
          <p:cNvSpPr>
            <a:spLocks noChangeArrowheads="1"/>
          </p:cNvSpPr>
          <p:nvPr/>
        </p:nvSpPr>
        <p:spPr bwMode="auto">
          <a:xfrm>
            <a:off x="5410200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29" name="Oval 21"/>
          <p:cNvSpPr>
            <a:spLocks noChangeArrowheads="1"/>
          </p:cNvSpPr>
          <p:nvPr/>
        </p:nvSpPr>
        <p:spPr bwMode="auto">
          <a:xfrm>
            <a:off x="4486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0" name="Oval 22"/>
          <p:cNvSpPr>
            <a:spLocks noChangeArrowheads="1"/>
          </p:cNvSpPr>
          <p:nvPr/>
        </p:nvSpPr>
        <p:spPr bwMode="auto">
          <a:xfrm>
            <a:off x="38004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1" name="Oval 23"/>
          <p:cNvSpPr>
            <a:spLocks noChangeArrowheads="1"/>
          </p:cNvSpPr>
          <p:nvPr/>
        </p:nvSpPr>
        <p:spPr bwMode="auto">
          <a:xfrm>
            <a:off x="4029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2" name="Oval 24"/>
          <p:cNvSpPr>
            <a:spLocks noChangeArrowheads="1"/>
          </p:cNvSpPr>
          <p:nvPr/>
        </p:nvSpPr>
        <p:spPr bwMode="auto">
          <a:xfrm>
            <a:off x="3648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3" name="Oval 25"/>
          <p:cNvSpPr>
            <a:spLocks noChangeArrowheads="1"/>
          </p:cNvSpPr>
          <p:nvPr/>
        </p:nvSpPr>
        <p:spPr bwMode="auto">
          <a:xfrm>
            <a:off x="27336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4" name="Oval 26"/>
          <p:cNvSpPr>
            <a:spLocks noChangeArrowheads="1"/>
          </p:cNvSpPr>
          <p:nvPr/>
        </p:nvSpPr>
        <p:spPr bwMode="auto">
          <a:xfrm>
            <a:off x="2962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5" name="Oval 27"/>
          <p:cNvSpPr>
            <a:spLocks noChangeArrowheads="1"/>
          </p:cNvSpPr>
          <p:nvPr/>
        </p:nvSpPr>
        <p:spPr bwMode="auto">
          <a:xfrm>
            <a:off x="3267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6" name="Oval 28"/>
          <p:cNvSpPr>
            <a:spLocks noChangeArrowheads="1"/>
          </p:cNvSpPr>
          <p:nvPr/>
        </p:nvSpPr>
        <p:spPr bwMode="auto">
          <a:xfrm>
            <a:off x="4105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7" name="Oval 29"/>
          <p:cNvSpPr>
            <a:spLocks noChangeArrowheads="1"/>
          </p:cNvSpPr>
          <p:nvPr/>
        </p:nvSpPr>
        <p:spPr bwMode="auto">
          <a:xfrm>
            <a:off x="33432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8" name="Oval 30"/>
          <p:cNvSpPr>
            <a:spLocks noChangeArrowheads="1"/>
          </p:cNvSpPr>
          <p:nvPr/>
        </p:nvSpPr>
        <p:spPr bwMode="auto">
          <a:xfrm>
            <a:off x="5562600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39" name="Oval 31"/>
          <p:cNvSpPr>
            <a:spLocks noChangeArrowheads="1"/>
          </p:cNvSpPr>
          <p:nvPr/>
        </p:nvSpPr>
        <p:spPr bwMode="auto">
          <a:xfrm>
            <a:off x="35718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0" name="Rectangle 32"/>
          <p:cNvSpPr>
            <a:spLocks noChangeArrowheads="1"/>
          </p:cNvSpPr>
          <p:nvPr/>
        </p:nvSpPr>
        <p:spPr bwMode="auto">
          <a:xfrm>
            <a:off x="5791200" y="4800600"/>
            <a:ext cx="38100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5841" name="Rectangle 33"/>
          <p:cNvSpPr>
            <a:spLocks noChangeArrowheads="1"/>
          </p:cNvSpPr>
          <p:nvPr/>
        </p:nvSpPr>
        <p:spPr bwMode="auto">
          <a:xfrm rot="16200000">
            <a:off x="13731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5842" name="Line 34"/>
          <p:cNvSpPr>
            <a:spLocks noChangeShapeType="1"/>
          </p:cNvSpPr>
          <p:nvPr/>
        </p:nvSpPr>
        <p:spPr bwMode="auto">
          <a:xfrm>
            <a:off x="6696075" y="5033963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3" name="Line 35"/>
          <p:cNvSpPr>
            <a:spLocks noChangeShapeType="1"/>
          </p:cNvSpPr>
          <p:nvPr/>
        </p:nvSpPr>
        <p:spPr bwMode="auto">
          <a:xfrm>
            <a:off x="6696075" y="4419600"/>
            <a:ext cx="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4" name="Rectangle 36"/>
          <p:cNvSpPr>
            <a:spLocks noChangeArrowheads="1"/>
          </p:cNvSpPr>
          <p:nvPr/>
        </p:nvSpPr>
        <p:spPr bwMode="auto">
          <a:xfrm>
            <a:off x="10134600" y="4800600"/>
            <a:ext cx="40005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5845" name="Line 37"/>
          <p:cNvSpPr>
            <a:spLocks noChangeShapeType="1"/>
          </p:cNvSpPr>
          <p:nvPr/>
        </p:nvSpPr>
        <p:spPr bwMode="auto">
          <a:xfrm>
            <a:off x="6738939" y="4576763"/>
            <a:ext cx="31956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6" name="Line 38"/>
          <p:cNvSpPr>
            <a:spLocks noChangeShapeType="1"/>
          </p:cNvSpPr>
          <p:nvPr/>
        </p:nvSpPr>
        <p:spPr bwMode="auto">
          <a:xfrm>
            <a:off x="6815139" y="5491163"/>
            <a:ext cx="31194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7" name="Oval 39"/>
          <p:cNvSpPr>
            <a:spLocks noChangeArrowheads="1"/>
          </p:cNvSpPr>
          <p:nvPr/>
        </p:nvSpPr>
        <p:spPr bwMode="auto">
          <a:xfrm>
            <a:off x="73818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8" name="Oval 40"/>
          <p:cNvSpPr>
            <a:spLocks noChangeArrowheads="1"/>
          </p:cNvSpPr>
          <p:nvPr/>
        </p:nvSpPr>
        <p:spPr bwMode="auto">
          <a:xfrm>
            <a:off x="70770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49" name="Oval 41"/>
          <p:cNvSpPr>
            <a:spLocks noChangeArrowheads="1"/>
          </p:cNvSpPr>
          <p:nvPr/>
        </p:nvSpPr>
        <p:spPr bwMode="auto">
          <a:xfrm>
            <a:off x="6696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0" name="Oval 42"/>
          <p:cNvSpPr>
            <a:spLocks noChangeArrowheads="1"/>
          </p:cNvSpPr>
          <p:nvPr/>
        </p:nvSpPr>
        <p:spPr bwMode="auto">
          <a:xfrm>
            <a:off x="68484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1" name="Oval 43"/>
          <p:cNvSpPr>
            <a:spLocks noChangeArrowheads="1"/>
          </p:cNvSpPr>
          <p:nvPr/>
        </p:nvSpPr>
        <p:spPr bwMode="auto">
          <a:xfrm>
            <a:off x="6772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2" name="Oval 44"/>
          <p:cNvSpPr>
            <a:spLocks noChangeArrowheads="1"/>
          </p:cNvSpPr>
          <p:nvPr/>
        </p:nvSpPr>
        <p:spPr bwMode="auto">
          <a:xfrm>
            <a:off x="77628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3" name="Oval 45"/>
          <p:cNvSpPr>
            <a:spLocks noChangeArrowheads="1"/>
          </p:cNvSpPr>
          <p:nvPr/>
        </p:nvSpPr>
        <p:spPr bwMode="auto">
          <a:xfrm>
            <a:off x="7762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4" name="Oval 46"/>
          <p:cNvSpPr>
            <a:spLocks noChangeArrowheads="1"/>
          </p:cNvSpPr>
          <p:nvPr/>
        </p:nvSpPr>
        <p:spPr bwMode="auto">
          <a:xfrm>
            <a:off x="7077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5" name="Oval 47"/>
          <p:cNvSpPr>
            <a:spLocks noChangeArrowheads="1"/>
          </p:cNvSpPr>
          <p:nvPr/>
        </p:nvSpPr>
        <p:spPr bwMode="auto">
          <a:xfrm>
            <a:off x="8524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6" name="Oval 48"/>
          <p:cNvSpPr>
            <a:spLocks noChangeArrowheads="1"/>
          </p:cNvSpPr>
          <p:nvPr/>
        </p:nvSpPr>
        <p:spPr bwMode="auto">
          <a:xfrm>
            <a:off x="80676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7" name="Oval 49"/>
          <p:cNvSpPr>
            <a:spLocks noChangeArrowheads="1"/>
          </p:cNvSpPr>
          <p:nvPr/>
        </p:nvSpPr>
        <p:spPr bwMode="auto">
          <a:xfrm>
            <a:off x="79152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8" name="Oval 50"/>
          <p:cNvSpPr>
            <a:spLocks noChangeArrowheads="1"/>
          </p:cNvSpPr>
          <p:nvPr/>
        </p:nvSpPr>
        <p:spPr bwMode="auto">
          <a:xfrm>
            <a:off x="7458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59" name="Oval 51"/>
          <p:cNvSpPr>
            <a:spLocks noChangeArrowheads="1"/>
          </p:cNvSpPr>
          <p:nvPr/>
        </p:nvSpPr>
        <p:spPr bwMode="auto">
          <a:xfrm>
            <a:off x="92106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0" name="Oval 52"/>
          <p:cNvSpPr>
            <a:spLocks noChangeArrowheads="1"/>
          </p:cNvSpPr>
          <p:nvPr/>
        </p:nvSpPr>
        <p:spPr bwMode="auto">
          <a:xfrm>
            <a:off x="85248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1" name="Oval 53"/>
          <p:cNvSpPr>
            <a:spLocks noChangeArrowheads="1"/>
          </p:cNvSpPr>
          <p:nvPr/>
        </p:nvSpPr>
        <p:spPr bwMode="auto">
          <a:xfrm>
            <a:off x="8220075" y="5033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2" name="Oval 54"/>
          <p:cNvSpPr>
            <a:spLocks noChangeArrowheads="1"/>
          </p:cNvSpPr>
          <p:nvPr/>
        </p:nvSpPr>
        <p:spPr bwMode="auto">
          <a:xfrm>
            <a:off x="9210675" y="5110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3" name="Oval 55"/>
          <p:cNvSpPr>
            <a:spLocks noChangeArrowheads="1"/>
          </p:cNvSpPr>
          <p:nvPr/>
        </p:nvSpPr>
        <p:spPr bwMode="auto">
          <a:xfrm>
            <a:off x="8677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4" name="Oval 56"/>
          <p:cNvSpPr>
            <a:spLocks noChangeArrowheads="1"/>
          </p:cNvSpPr>
          <p:nvPr/>
        </p:nvSpPr>
        <p:spPr bwMode="auto">
          <a:xfrm>
            <a:off x="8829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5" name="Oval 57"/>
          <p:cNvSpPr>
            <a:spLocks noChangeArrowheads="1"/>
          </p:cNvSpPr>
          <p:nvPr/>
        </p:nvSpPr>
        <p:spPr bwMode="auto">
          <a:xfrm>
            <a:off x="89058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6" name="Oval 58"/>
          <p:cNvSpPr>
            <a:spLocks noChangeArrowheads="1"/>
          </p:cNvSpPr>
          <p:nvPr/>
        </p:nvSpPr>
        <p:spPr bwMode="auto">
          <a:xfrm>
            <a:off x="9591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7" name="Oval 59"/>
          <p:cNvSpPr>
            <a:spLocks noChangeArrowheads="1"/>
          </p:cNvSpPr>
          <p:nvPr/>
        </p:nvSpPr>
        <p:spPr bwMode="auto">
          <a:xfrm>
            <a:off x="9439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8" name="Oval 60"/>
          <p:cNvSpPr>
            <a:spLocks noChangeArrowheads="1"/>
          </p:cNvSpPr>
          <p:nvPr/>
        </p:nvSpPr>
        <p:spPr bwMode="auto">
          <a:xfrm>
            <a:off x="9820275" y="4881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69" name="Oval 61"/>
          <p:cNvSpPr>
            <a:spLocks noChangeArrowheads="1"/>
          </p:cNvSpPr>
          <p:nvPr/>
        </p:nvSpPr>
        <p:spPr bwMode="auto">
          <a:xfrm>
            <a:off x="9439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0" name="Line 62"/>
          <p:cNvSpPr>
            <a:spLocks noChangeShapeType="1"/>
          </p:cNvSpPr>
          <p:nvPr/>
        </p:nvSpPr>
        <p:spPr bwMode="auto">
          <a:xfrm>
            <a:off x="2276475" y="23669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1" name="Line 63"/>
          <p:cNvSpPr>
            <a:spLocks noChangeShapeType="1"/>
          </p:cNvSpPr>
          <p:nvPr/>
        </p:nvSpPr>
        <p:spPr bwMode="auto">
          <a:xfrm>
            <a:off x="22764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2" name="Line 64"/>
          <p:cNvSpPr>
            <a:spLocks noChangeShapeType="1"/>
          </p:cNvSpPr>
          <p:nvPr/>
        </p:nvSpPr>
        <p:spPr bwMode="auto">
          <a:xfrm flipV="1">
            <a:off x="2276475" y="22860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3" name="Oval 65"/>
          <p:cNvSpPr>
            <a:spLocks noChangeArrowheads="1"/>
          </p:cNvSpPr>
          <p:nvPr/>
        </p:nvSpPr>
        <p:spPr bwMode="auto">
          <a:xfrm rot="14317620">
            <a:off x="2657475" y="3581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4" name="Oval 66"/>
          <p:cNvSpPr>
            <a:spLocks noChangeArrowheads="1"/>
          </p:cNvSpPr>
          <p:nvPr/>
        </p:nvSpPr>
        <p:spPr bwMode="auto">
          <a:xfrm rot="14317620">
            <a:off x="3038475" y="3429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5" name="Oval 67"/>
          <p:cNvSpPr>
            <a:spLocks noChangeArrowheads="1"/>
          </p:cNvSpPr>
          <p:nvPr/>
        </p:nvSpPr>
        <p:spPr bwMode="auto">
          <a:xfrm rot="14317620">
            <a:off x="44100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6" name="Oval 68"/>
          <p:cNvSpPr>
            <a:spLocks noChangeArrowheads="1"/>
          </p:cNvSpPr>
          <p:nvPr/>
        </p:nvSpPr>
        <p:spPr bwMode="auto">
          <a:xfrm rot="14317620">
            <a:off x="4638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7" name="Oval 69"/>
          <p:cNvSpPr>
            <a:spLocks noChangeArrowheads="1"/>
          </p:cNvSpPr>
          <p:nvPr/>
        </p:nvSpPr>
        <p:spPr bwMode="auto">
          <a:xfrm rot="14317620">
            <a:off x="5105400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8" name="Oval 70"/>
          <p:cNvSpPr>
            <a:spLocks noChangeArrowheads="1"/>
          </p:cNvSpPr>
          <p:nvPr/>
        </p:nvSpPr>
        <p:spPr bwMode="auto">
          <a:xfrm rot="14317620">
            <a:off x="3343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79" name="Oval 71"/>
          <p:cNvSpPr>
            <a:spLocks noChangeArrowheads="1"/>
          </p:cNvSpPr>
          <p:nvPr/>
        </p:nvSpPr>
        <p:spPr bwMode="auto">
          <a:xfrm rot="14317620">
            <a:off x="4943475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0" name="Oval 72"/>
          <p:cNvSpPr>
            <a:spLocks noChangeArrowheads="1"/>
          </p:cNvSpPr>
          <p:nvPr/>
        </p:nvSpPr>
        <p:spPr bwMode="auto">
          <a:xfrm rot="14317620">
            <a:off x="5334000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1" name="Oval 73"/>
          <p:cNvSpPr>
            <a:spLocks noChangeArrowheads="1"/>
          </p:cNvSpPr>
          <p:nvPr/>
        </p:nvSpPr>
        <p:spPr bwMode="auto">
          <a:xfrm rot="14317620">
            <a:off x="5334000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2" name="Oval 74"/>
          <p:cNvSpPr>
            <a:spLocks noChangeArrowheads="1"/>
          </p:cNvSpPr>
          <p:nvPr/>
        </p:nvSpPr>
        <p:spPr bwMode="auto">
          <a:xfrm rot="14317620">
            <a:off x="5638800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3" name="Oval 75"/>
          <p:cNvSpPr>
            <a:spLocks noChangeArrowheads="1"/>
          </p:cNvSpPr>
          <p:nvPr/>
        </p:nvSpPr>
        <p:spPr bwMode="auto">
          <a:xfrm rot="14317620">
            <a:off x="4800600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4" name="Oval 76"/>
          <p:cNvSpPr>
            <a:spLocks noChangeArrowheads="1"/>
          </p:cNvSpPr>
          <p:nvPr/>
        </p:nvSpPr>
        <p:spPr bwMode="auto">
          <a:xfrm rot="14317620">
            <a:off x="39528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5" name="Oval 77"/>
          <p:cNvSpPr>
            <a:spLocks noChangeArrowheads="1"/>
          </p:cNvSpPr>
          <p:nvPr/>
        </p:nvSpPr>
        <p:spPr bwMode="auto">
          <a:xfrm rot="14317620">
            <a:off x="41052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6" name="Oval 78"/>
          <p:cNvSpPr>
            <a:spLocks noChangeArrowheads="1"/>
          </p:cNvSpPr>
          <p:nvPr/>
        </p:nvSpPr>
        <p:spPr bwMode="auto">
          <a:xfrm rot="14317620">
            <a:off x="3810000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7" name="Oval 79"/>
          <p:cNvSpPr>
            <a:spLocks noChangeArrowheads="1"/>
          </p:cNvSpPr>
          <p:nvPr/>
        </p:nvSpPr>
        <p:spPr bwMode="auto">
          <a:xfrm rot="14317620">
            <a:off x="28860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8" name="Oval 80"/>
          <p:cNvSpPr>
            <a:spLocks noChangeArrowheads="1"/>
          </p:cNvSpPr>
          <p:nvPr/>
        </p:nvSpPr>
        <p:spPr bwMode="auto">
          <a:xfrm rot="14317620">
            <a:off x="31146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89" name="Oval 81"/>
          <p:cNvSpPr>
            <a:spLocks noChangeArrowheads="1"/>
          </p:cNvSpPr>
          <p:nvPr/>
        </p:nvSpPr>
        <p:spPr bwMode="auto">
          <a:xfrm rot="14317620">
            <a:off x="34194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0" name="Oval 82"/>
          <p:cNvSpPr>
            <a:spLocks noChangeArrowheads="1"/>
          </p:cNvSpPr>
          <p:nvPr/>
        </p:nvSpPr>
        <p:spPr bwMode="auto">
          <a:xfrm rot="14317620">
            <a:off x="4257675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1" name="Oval 83"/>
          <p:cNvSpPr>
            <a:spLocks noChangeArrowheads="1"/>
          </p:cNvSpPr>
          <p:nvPr/>
        </p:nvSpPr>
        <p:spPr bwMode="auto">
          <a:xfrm rot="14317620">
            <a:off x="3495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2" name="Oval 84"/>
          <p:cNvSpPr>
            <a:spLocks noChangeArrowheads="1"/>
          </p:cNvSpPr>
          <p:nvPr/>
        </p:nvSpPr>
        <p:spPr bwMode="auto">
          <a:xfrm rot="14317620">
            <a:off x="5715000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3" name="Oval 85"/>
          <p:cNvSpPr>
            <a:spLocks noChangeArrowheads="1"/>
          </p:cNvSpPr>
          <p:nvPr/>
        </p:nvSpPr>
        <p:spPr bwMode="auto">
          <a:xfrm rot="14317620">
            <a:off x="3724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4" name="Text Box 86"/>
          <p:cNvSpPr txBox="1">
            <a:spLocks noChangeArrowheads="1"/>
          </p:cNvSpPr>
          <p:nvPr/>
        </p:nvSpPr>
        <p:spPr bwMode="auto">
          <a:xfrm>
            <a:off x="20574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5895" name="Rectangle 87"/>
          <p:cNvSpPr>
            <a:spLocks noChangeArrowheads="1"/>
          </p:cNvSpPr>
          <p:nvPr/>
        </p:nvSpPr>
        <p:spPr bwMode="auto">
          <a:xfrm>
            <a:off x="5562601" y="3657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5896" name="Line 88"/>
          <p:cNvSpPr>
            <a:spLocks noChangeShapeType="1"/>
          </p:cNvSpPr>
          <p:nvPr/>
        </p:nvSpPr>
        <p:spPr bwMode="auto">
          <a:xfrm flipH="1">
            <a:off x="6629400" y="2325688"/>
            <a:ext cx="6350" cy="1560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7" name="Line 89"/>
          <p:cNvSpPr>
            <a:spLocks noChangeShapeType="1"/>
          </p:cNvSpPr>
          <p:nvPr/>
        </p:nvSpPr>
        <p:spPr bwMode="auto">
          <a:xfrm flipV="1">
            <a:off x="6635750" y="22447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8" name="Oval 90"/>
          <p:cNvSpPr>
            <a:spLocks noChangeArrowheads="1"/>
          </p:cNvSpPr>
          <p:nvPr/>
        </p:nvSpPr>
        <p:spPr bwMode="auto">
          <a:xfrm rot="14317620">
            <a:off x="6696075" y="3505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899" name="Oval 91"/>
          <p:cNvSpPr>
            <a:spLocks noChangeArrowheads="1"/>
          </p:cNvSpPr>
          <p:nvPr/>
        </p:nvSpPr>
        <p:spPr bwMode="auto">
          <a:xfrm rot="14317620">
            <a:off x="69246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0" name="Oval 92"/>
          <p:cNvSpPr>
            <a:spLocks noChangeArrowheads="1"/>
          </p:cNvSpPr>
          <p:nvPr/>
        </p:nvSpPr>
        <p:spPr bwMode="auto">
          <a:xfrm rot="14317620">
            <a:off x="86010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1" name="Oval 93"/>
          <p:cNvSpPr>
            <a:spLocks noChangeArrowheads="1"/>
          </p:cNvSpPr>
          <p:nvPr/>
        </p:nvSpPr>
        <p:spPr bwMode="auto">
          <a:xfrm rot="14317620">
            <a:off x="87534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2" name="Oval 94"/>
          <p:cNvSpPr>
            <a:spLocks noChangeArrowheads="1"/>
          </p:cNvSpPr>
          <p:nvPr/>
        </p:nvSpPr>
        <p:spPr bwMode="auto">
          <a:xfrm rot="14317620">
            <a:off x="93630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3" name="Oval 95"/>
          <p:cNvSpPr>
            <a:spLocks noChangeArrowheads="1"/>
          </p:cNvSpPr>
          <p:nvPr/>
        </p:nvSpPr>
        <p:spPr bwMode="auto">
          <a:xfrm rot="14317620">
            <a:off x="7153275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4" name="Oval 96"/>
          <p:cNvSpPr>
            <a:spLocks noChangeArrowheads="1"/>
          </p:cNvSpPr>
          <p:nvPr/>
        </p:nvSpPr>
        <p:spPr bwMode="auto">
          <a:xfrm rot="14317620">
            <a:off x="89058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5" name="Oval 97"/>
          <p:cNvSpPr>
            <a:spLocks noChangeArrowheads="1"/>
          </p:cNvSpPr>
          <p:nvPr/>
        </p:nvSpPr>
        <p:spPr bwMode="auto">
          <a:xfrm rot="14317620">
            <a:off x="93630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6" name="Oval 98"/>
          <p:cNvSpPr>
            <a:spLocks noChangeArrowheads="1"/>
          </p:cNvSpPr>
          <p:nvPr/>
        </p:nvSpPr>
        <p:spPr bwMode="auto">
          <a:xfrm rot="14317620">
            <a:off x="9515475" y="1939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7" name="Oval 99"/>
          <p:cNvSpPr>
            <a:spLocks noChangeArrowheads="1"/>
          </p:cNvSpPr>
          <p:nvPr/>
        </p:nvSpPr>
        <p:spPr bwMode="auto">
          <a:xfrm rot="14317620">
            <a:off x="90582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8" name="Oval 100"/>
          <p:cNvSpPr>
            <a:spLocks noChangeArrowheads="1"/>
          </p:cNvSpPr>
          <p:nvPr/>
        </p:nvSpPr>
        <p:spPr bwMode="auto">
          <a:xfrm rot="14317620">
            <a:off x="7991475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09" name="Oval 101"/>
          <p:cNvSpPr>
            <a:spLocks noChangeArrowheads="1"/>
          </p:cNvSpPr>
          <p:nvPr/>
        </p:nvSpPr>
        <p:spPr bwMode="auto">
          <a:xfrm rot="14317620">
            <a:off x="8067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0" name="Oval 102"/>
          <p:cNvSpPr>
            <a:spLocks noChangeArrowheads="1"/>
          </p:cNvSpPr>
          <p:nvPr/>
        </p:nvSpPr>
        <p:spPr bwMode="auto">
          <a:xfrm rot="14317620">
            <a:off x="7686675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1" name="Oval 103"/>
          <p:cNvSpPr>
            <a:spLocks noChangeArrowheads="1"/>
          </p:cNvSpPr>
          <p:nvPr/>
        </p:nvSpPr>
        <p:spPr bwMode="auto">
          <a:xfrm rot="14317620">
            <a:off x="6772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2" name="Oval 104"/>
          <p:cNvSpPr>
            <a:spLocks noChangeArrowheads="1"/>
          </p:cNvSpPr>
          <p:nvPr/>
        </p:nvSpPr>
        <p:spPr bwMode="auto">
          <a:xfrm rot="14317620">
            <a:off x="7077075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3" name="Oval 105"/>
          <p:cNvSpPr>
            <a:spLocks noChangeArrowheads="1"/>
          </p:cNvSpPr>
          <p:nvPr/>
        </p:nvSpPr>
        <p:spPr bwMode="auto">
          <a:xfrm rot="14317620">
            <a:off x="7381875" y="2930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5914" name="Oval 106"/>
          <p:cNvSpPr>
            <a:spLocks noChangeArrowheads="1"/>
          </p:cNvSpPr>
          <p:nvPr/>
        </p:nvSpPr>
        <p:spPr bwMode="auto">
          <a:xfrm rot="14317620">
            <a:off x="82962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5" name="Oval 107"/>
          <p:cNvSpPr>
            <a:spLocks noChangeArrowheads="1"/>
          </p:cNvSpPr>
          <p:nvPr/>
        </p:nvSpPr>
        <p:spPr bwMode="auto">
          <a:xfrm rot="14317620">
            <a:off x="77628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6" name="Oval 108"/>
          <p:cNvSpPr>
            <a:spLocks noChangeArrowheads="1"/>
          </p:cNvSpPr>
          <p:nvPr/>
        </p:nvSpPr>
        <p:spPr bwMode="auto">
          <a:xfrm rot="14317620">
            <a:off x="97440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7" name="Oval 109"/>
          <p:cNvSpPr>
            <a:spLocks noChangeArrowheads="1"/>
          </p:cNvSpPr>
          <p:nvPr/>
        </p:nvSpPr>
        <p:spPr bwMode="auto">
          <a:xfrm rot="14317620">
            <a:off x="7534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8" name="Oval 110"/>
          <p:cNvSpPr>
            <a:spLocks noChangeArrowheads="1"/>
          </p:cNvSpPr>
          <p:nvPr/>
        </p:nvSpPr>
        <p:spPr bwMode="auto">
          <a:xfrm rot="14317620">
            <a:off x="98964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19" name="Text Box 111"/>
          <p:cNvSpPr txBox="1">
            <a:spLocks noChangeArrowheads="1"/>
          </p:cNvSpPr>
          <p:nvPr/>
        </p:nvSpPr>
        <p:spPr bwMode="auto">
          <a:xfrm>
            <a:off x="64008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5920" name="Rectangle 112"/>
          <p:cNvSpPr>
            <a:spLocks noChangeArrowheads="1"/>
          </p:cNvSpPr>
          <p:nvPr/>
        </p:nvSpPr>
        <p:spPr bwMode="auto">
          <a:xfrm>
            <a:off x="9906001" y="3657600"/>
            <a:ext cx="390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5921" name="Line 113"/>
          <p:cNvSpPr>
            <a:spLocks noChangeShapeType="1"/>
          </p:cNvSpPr>
          <p:nvPr/>
        </p:nvSpPr>
        <p:spPr bwMode="auto">
          <a:xfrm>
            <a:off x="66198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22" name="Oval 114"/>
          <p:cNvSpPr>
            <a:spLocks noChangeArrowheads="1"/>
          </p:cNvSpPr>
          <p:nvPr/>
        </p:nvSpPr>
        <p:spPr bwMode="auto">
          <a:xfrm rot="14317620">
            <a:off x="86010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5923" name="Rectangle 115"/>
          <p:cNvSpPr>
            <a:spLocks noChangeArrowheads="1"/>
          </p:cNvSpPr>
          <p:nvPr/>
        </p:nvSpPr>
        <p:spPr bwMode="auto">
          <a:xfrm rot="16200000">
            <a:off x="57927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5924" name="Line 116"/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Residual Analysis for Linearity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CF6E2-EE61-D243-A35C-E5FB120DA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552576"/>
            <a:ext cx="10160000" cy="50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29344E-CF4A-BA47-A9C2-D699DB9ED0C3}"/>
              </a:ext>
            </a:extLst>
          </p:cNvPr>
          <p:cNvSpPr/>
          <p:nvPr/>
        </p:nvSpPr>
        <p:spPr>
          <a:xfrm>
            <a:off x="838200" y="15525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(weight ~ height, women)</a:t>
            </a:r>
          </a:p>
        </p:txBody>
      </p:sp>
    </p:spTree>
    <p:extLst>
      <p:ext uri="{BB962C8B-B14F-4D97-AF65-F5344CB8AC3E}">
        <p14:creationId xmlns:p14="http://schemas.microsoft.com/office/powerpoint/2010/main" val="323177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8" name="Rectangle 2"/>
          <p:cNvSpPr>
            <a:spLocks noChangeArrowheads="1"/>
          </p:cNvSpPr>
          <p:nvPr/>
        </p:nvSpPr>
        <p:spPr bwMode="auto">
          <a:xfrm>
            <a:off x="2819400" y="2124076"/>
            <a:ext cx="26670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7859" name="Rectangle 3"/>
          <p:cNvSpPr>
            <a:spLocks noChangeArrowheads="1"/>
          </p:cNvSpPr>
          <p:nvPr/>
        </p:nvSpPr>
        <p:spPr bwMode="auto">
          <a:xfrm>
            <a:off x="7239000" y="2514601"/>
            <a:ext cx="23622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aphicFrame>
        <p:nvGraphicFramePr>
          <p:cNvPr id="101786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1752600"/>
          <a:ext cx="1041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Clip" r:id="rId4" imgW="780840" imgH="752400" progId="MS_ClipArt_Gallery.2">
                  <p:embed/>
                </p:oleObj>
              </mc:Choice>
              <mc:Fallback>
                <p:oleObj name="Clip" r:id="rId4" imgW="780840" imgH="752400" progId="MS_ClipArt_Gallery.2">
                  <p:embed/>
                  <p:pic>
                    <p:nvPicPr>
                      <p:cNvPr id="1017860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52600"/>
                        <a:ext cx="1041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7862" name="Rectangle 6"/>
          <p:cNvSpPr>
            <a:spLocks noChangeArrowheads="1"/>
          </p:cNvSpPr>
          <p:nvPr/>
        </p:nvSpPr>
        <p:spPr bwMode="auto">
          <a:xfrm>
            <a:off x="2801939" y="2116138"/>
            <a:ext cx="3311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Not Independent</a:t>
            </a:r>
          </a:p>
        </p:txBody>
      </p:sp>
      <p:sp>
        <p:nvSpPr>
          <p:cNvPr id="1017863" name="Rectangle 7"/>
          <p:cNvSpPr>
            <a:spLocks noChangeArrowheads="1"/>
          </p:cNvSpPr>
          <p:nvPr/>
        </p:nvSpPr>
        <p:spPr bwMode="auto">
          <a:xfrm>
            <a:off x="7391401" y="2497138"/>
            <a:ext cx="2836863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Independent</a:t>
            </a:r>
          </a:p>
        </p:txBody>
      </p:sp>
      <p:sp>
        <p:nvSpPr>
          <p:cNvPr id="1017864" name="Line 8"/>
          <p:cNvSpPr>
            <a:spLocks noChangeShapeType="1"/>
          </p:cNvSpPr>
          <p:nvPr/>
        </p:nvSpPr>
        <p:spPr bwMode="auto">
          <a:xfrm>
            <a:off x="2590800" y="294640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5" name="Line 9"/>
          <p:cNvSpPr>
            <a:spLocks noChangeShapeType="1"/>
          </p:cNvSpPr>
          <p:nvPr/>
        </p:nvSpPr>
        <p:spPr bwMode="auto">
          <a:xfrm>
            <a:off x="2590800" y="357505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6" name="Rectangle 10"/>
          <p:cNvSpPr>
            <a:spLocks noChangeArrowheads="1"/>
          </p:cNvSpPr>
          <p:nvPr/>
        </p:nvSpPr>
        <p:spPr bwMode="auto">
          <a:xfrm>
            <a:off x="5697539" y="3355975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67" name="Line 11"/>
          <p:cNvSpPr>
            <a:spLocks noChangeShapeType="1"/>
          </p:cNvSpPr>
          <p:nvPr/>
        </p:nvSpPr>
        <p:spPr bwMode="auto">
          <a:xfrm flipV="1">
            <a:off x="2873375" y="2895600"/>
            <a:ext cx="25590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8" name="Line 12"/>
          <p:cNvSpPr>
            <a:spLocks noChangeShapeType="1"/>
          </p:cNvSpPr>
          <p:nvPr/>
        </p:nvSpPr>
        <p:spPr bwMode="auto">
          <a:xfrm flipV="1">
            <a:off x="3025775" y="3352800"/>
            <a:ext cx="24828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69" name="Oval 13"/>
          <p:cNvSpPr>
            <a:spLocks noChangeArrowheads="1"/>
          </p:cNvSpPr>
          <p:nvPr/>
        </p:nvSpPr>
        <p:spPr bwMode="auto">
          <a:xfrm>
            <a:off x="3124200" y="3540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0" name="Oval 14"/>
          <p:cNvSpPr>
            <a:spLocks noChangeArrowheads="1"/>
          </p:cNvSpPr>
          <p:nvPr/>
        </p:nvSpPr>
        <p:spPr bwMode="auto">
          <a:xfrm>
            <a:off x="3048000" y="3768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1" name="Oval 15"/>
          <p:cNvSpPr>
            <a:spLocks noChangeArrowheads="1"/>
          </p:cNvSpPr>
          <p:nvPr/>
        </p:nvSpPr>
        <p:spPr bwMode="auto">
          <a:xfrm>
            <a:off x="34290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2" name="Oval 16"/>
          <p:cNvSpPr>
            <a:spLocks noChangeArrowheads="1"/>
          </p:cNvSpPr>
          <p:nvPr/>
        </p:nvSpPr>
        <p:spPr bwMode="auto">
          <a:xfrm>
            <a:off x="3352800" y="3692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3" name="Oval 17"/>
          <p:cNvSpPr>
            <a:spLocks noChangeArrowheads="1"/>
          </p:cNvSpPr>
          <p:nvPr/>
        </p:nvSpPr>
        <p:spPr bwMode="auto">
          <a:xfrm>
            <a:off x="37338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4" name="Oval 18"/>
          <p:cNvSpPr>
            <a:spLocks noChangeArrowheads="1"/>
          </p:cNvSpPr>
          <p:nvPr/>
        </p:nvSpPr>
        <p:spPr bwMode="auto">
          <a:xfrm>
            <a:off x="2743200" y="3616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5" name="Oval 19"/>
          <p:cNvSpPr>
            <a:spLocks noChangeArrowheads="1"/>
          </p:cNvSpPr>
          <p:nvPr/>
        </p:nvSpPr>
        <p:spPr bwMode="auto">
          <a:xfrm>
            <a:off x="4495800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6" name="Oval 20"/>
          <p:cNvSpPr>
            <a:spLocks noChangeArrowheads="1"/>
          </p:cNvSpPr>
          <p:nvPr/>
        </p:nvSpPr>
        <p:spPr bwMode="auto">
          <a:xfrm>
            <a:off x="4267200" y="3387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7" name="Oval 21"/>
          <p:cNvSpPr>
            <a:spLocks noChangeArrowheads="1"/>
          </p:cNvSpPr>
          <p:nvPr/>
        </p:nvSpPr>
        <p:spPr bwMode="auto">
          <a:xfrm>
            <a:off x="40386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8" name="Oval 22"/>
          <p:cNvSpPr>
            <a:spLocks noChangeArrowheads="1"/>
          </p:cNvSpPr>
          <p:nvPr/>
        </p:nvSpPr>
        <p:spPr bwMode="auto">
          <a:xfrm>
            <a:off x="5181600" y="3159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79" name="Oval 23"/>
          <p:cNvSpPr>
            <a:spLocks noChangeArrowheads="1"/>
          </p:cNvSpPr>
          <p:nvPr/>
        </p:nvSpPr>
        <p:spPr bwMode="auto">
          <a:xfrm>
            <a:off x="4876800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0" name="Oval 24"/>
          <p:cNvSpPr>
            <a:spLocks noChangeArrowheads="1"/>
          </p:cNvSpPr>
          <p:nvPr/>
        </p:nvSpPr>
        <p:spPr bwMode="auto">
          <a:xfrm>
            <a:off x="47244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1" name="Oval 25"/>
          <p:cNvSpPr>
            <a:spLocks noChangeArrowheads="1"/>
          </p:cNvSpPr>
          <p:nvPr/>
        </p:nvSpPr>
        <p:spPr bwMode="auto">
          <a:xfrm>
            <a:off x="5410200" y="3006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2" name="Oval 26"/>
          <p:cNvSpPr>
            <a:spLocks noChangeArrowheads="1"/>
          </p:cNvSpPr>
          <p:nvPr/>
        </p:nvSpPr>
        <p:spPr bwMode="auto">
          <a:xfrm>
            <a:off x="7467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3" name="Line 27"/>
          <p:cNvSpPr>
            <a:spLocks noChangeShapeType="1"/>
          </p:cNvSpPr>
          <p:nvPr/>
        </p:nvSpPr>
        <p:spPr bwMode="auto">
          <a:xfrm>
            <a:off x="6781800" y="35623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4" name="Line 28"/>
          <p:cNvSpPr>
            <a:spLocks noChangeShapeType="1"/>
          </p:cNvSpPr>
          <p:nvPr/>
        </p:nvSpPr>
        <p:spPr bwMode="auto">
          <a:xfrm>
            <a:off x="6781800" y="41910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5" name="Rectangle 29"/>
          <p:cNvSpPr>
            <a:spLocks noChangeArrowheads="1"/>
          </p:cNvSpPr>
          <p:nvPr/>
        </p:nvSpPr>
        <p:spPr bwMode="auto">
          <a:xfrm>
            <a:off x="9812339" y="39624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886" name="Line 30"/>
          <p:cNvSpPr>
            <a:spLocks noChangeShapeType="1"/>
          </p:cNvSpPr>
          <p:nvPr/>
        </p:nvSpPr>
        <p:spPr bwMode="auto">
          <a:xfrm>
            <a:off x="6915150" y="37338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7" name="Line 31"/>
          <p:cNvSpPr>
            <a:spLocks noChangeShapeType="1"/>
          </p:cNvSpPr>
          <p:nvPr/>
        </p:nvSpPr>
        <p:spPr bwMode="auto">
          <a:xfrm>
            <a:off x="6915150" y="45720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8" name="Oval 32"/>
          <p:cNvSpPr>
            <a:spLocks noChangeArrowheads="1"/>
          </p:cNvSpPr>
          <p:nvPr/>
        </p:nvSpPr>
        <p:spPr bwMode="auto">
          <a:xfrm>
            <a:off x="74676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89" name="Oval 33"/>
          <p:cNvSpPr>
            <a:spLocks noChangeArrowheads="1"/>
          </p:cNvSpPr>
          <p:nvPr/>
        </p:nvSpPr>
        <p:spPr bwMode="auto">
          <a:xfrm>
            <a:off x="72390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0" name="Oval 34"/>
          <p:cNvSpPr>
            <a:spLocks noChangeArrowheads="1"/>
          </p:cNvSpPr>
          <p:nvPr/>
        </p:nvSpPr>
        <p:spPr bwMode="auto">
          <a:xfrm>
            <a:off x="6934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1" name="Oval 35"/>
          <p:cNvSpPr>
            <a:spLocks noChangeArrowheads="1"/>
          </p:cNvSpPr>
          <p:nvPr/>
        </p:nvSpPr>
        <p:spPr bwMode="auto">
          <a:xfrm>
            <a:off x="67818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2" name="Oval 36"/>
          <p:cNvSpPr>
            <a:spLocks noChangeArrowheads="1"/>
          </p:cNvSpPr>
          <p:nvPr/>
        </p:nvSpPr>
        <p:spPr bwMode="auto">
          <a:xfrm>
            <a:off x="7086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3" name="Oval 37"/>
          <p:cNvSpPr>
            <a:spLocks noChangeArrowheads="1"/>
          </p:cNvSpPr>
          <p:nvPr/>
        </p:nvSpPr>
        <p:spPr bwMode="auto">
          <a:xfrm>
            <a:off x="84582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4" name="Oval 38"/>
          <p:cNvSpPr>
            <a:spLocks noChangeArrowheads="1"/>
          </p:cNvSpPr>
          <p:nvPr/>
        </p:nvSpPr>
        <p:spPr bwMode="auto">
          <a:xfrm>
            <a:off x="8305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5" name="Oval 39"/>
          <p:cNvSpPr>
            <a:spLocks noChangeArrowheads="1"/>
          </p:cNvSpPr>
          <p:nvPr/>
        </p:nvSpPr>
        <p:spPr bwMode="auto">
          <a:xfrm>
            <a:off x="8153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6" name="Oval 40"/>
          <p:cNvSpPr>
            <a:spLocks noChangeArrowheads="1"/>
          </p:cNvSpPr>
          <p:nvPr/>
        </p:nvSpPr>
        <p:spPr bwMode="auto">
          <a:xfrm>
            <a:off x="7924800" y="4343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7" name="Oval 41"/>
          <p:cNvSpPr>
            <a:spLocks noChangeArrowheads="1"/>
          </p:cNvSpPr>
          <p:nvPr/>
        </p:nvSpPr>
        <p:spPr bwMode="auto">
          <a:xfrm>
            <a:off x="80010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8" name="Oval 42"/>
          <p:cNvSpPr>
            <a:spLocks noChangeArrowheads="1"/>
          </p:cNvSpPr>
          <p:nvPr/>
        </p:nvSpPr>
        <p:spPr bwMode="auto">
          <a:xfrm>
            <a:off x="76962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899" name="Oval 43"/>
          <p:cNvSpPr>
            <a:spLocks noChangeArrowheads="1"/>
          </p:cNvSpPr>
          <p:nvPr/>
        </p:nvSpPr>
        <p:spPr bwMode="auto">
          <a:xfrm>
            <a:off x="9067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0" name="Oval 44"/>
          <p:cNvSpPr>
            <a:spLocks noChangeArrowheads="1"/>
          </p:cNvSpPr>
          <p:nvPr/>
        </p:nvSpPr>
        <p:spPr bwMode="auto">
          <a:xfrm>
            <a:off x="8763000" y="4038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1" name="Oval 45"/>
          <p:cNvSpPr>
            <a:spLocks noChangeArrowheads="1"/>
          </p:cNvSpPr>
          <p:nvPr/>
        </p:nvSpPr>
        <p:spPr bwMode="auto">
          <a:xfrm>
            <a:off x="8534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2" name="Oval 46"/>
          <p:cNvSpPr>
            <a:spLocks noChangeArrowheads="1"/>
          </p:cNvSpPr>
          <p:nvPr/>
        </p:nvSpPr>
        <p:spPr bwMode="auto">
          <a:xfrm>
            <a:off x="93726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3" name="Oval 47"/>
          <p:cNvSpPr>
            <a:spLocks noChangeArrowheads="1"/>
          </p:cNvSpPr>
          <p:nvPr/>
        </p:nvSpPr>
        <p:spPr bwMode="auto">
          <a:xfrm>
            <a:off x="9525000" y="3733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4" name="Oval 48"/>
          <p:cNvSpPr>
            <a:spLocks noChangeArrowheads="1"/>
          </p:cNvSpPr>
          <p:nvPr/>
        </p:nvSpPr>
        <p:spPr bwMode="auto">
          <a:xfrm>
            <a:off x="9067800" y="3886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5" name="Oval 49"/>
          <p:cNvSpPr>
            <a:spLocks noChangeArrowheads="1"/>
          </p:cNvSpPr>
          <p:nvPr/>
        </p:nvSpPr>
        <p:spPr bwMode="auto">
          <a:xfrm>
            <a:off x="9601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6" name="Rectangle 50"/>
          <p:cNvSpPr>
            <a:spLocks noChangeArrowheads="1"/>
          </p:cNvSpPr>
          <p:nvPr/>
        </p:nvSpPr>
        <p:spPr bwMode="auto">
          <a:xfrm rot="16200000">
            <a:off x="1601788" y="342106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7" name="Rectangle 51"/>
          <p:cNvSpPr>
            <a:spLocks noChangeArrowheads="1"/>
          </p:cNvSpPr>
          <p:nvPr/>
        </p:nvSpPr>
        <p:spPr bwMode="auto">
          <a:xfrm rot="16200000">
            <a:off x="5868988" y="40370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08" name="Line 52"/>
          <p:cNvSpPr>
            <a:spLocks noChangeShapeType="1"/>
          </p:cNvSpPr>
          <p:nvPr/>
        </p:nvSpPr>
        <p:spPr bwMode="auto">
          <a:xfrm>
            <a:off x="2590800" y="48577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09" name="Line 53"/>
          <p:cNvSpPr>
            <a:spLocks noChangeShapeType="1"/>
          </p:cNvSpPr>
          <p:nvPr/>
        </p:nvSpPr>
        <p:spPr bwMode="auto">
          <a:xfrm>
            <a:off x="2590800" y="54864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0" name="Rectangle 54"/>
          <p:cNvSpPr>
            <a:spLocks noChangeArrowheads="1"/>
          </p:cNvSpPr>
          <p:nvPr/>
        </p:nvSpPr>
        <p:spPr bwMode="auto">
          <a:xfrm>
            <a:off x="5697539" y="52578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7911" name="Oval 55"/>
          <p:cNvSpPr>
            <a:spLocks noChangeArrowheads="1"/>
          </p:cNvSpPr>
          <p:nvPr/>
        </p:nvSpPr>
        <p:spPr bwMode="auto">
          <a:xfrm>
            <a:off x="32766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2" name="Oval 56"/>
          <p:cNvSpPr>
            <a:spLocks noChangeArrowheads="1"/>
          </p:cNvSpPr>
          <p:nvPr/>
        </p:nvSpPr>
        <p:spPr bwMode="auto">
          <a:xfrm>
            <a:off x="2971800" y="5257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3" name="Oval 57"/>
          <p:cNvSpPr>
            <a:spLocks noChangeArrowheads="1"/>
          </p:cNvSpPr>
          <p:nvPr/>
        </p:nvSpPr>
        <p:spPr bwMode="auto">
          <a:xfrm>
            <a:off x="3429000" y="53752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4" name="Oval 58"/>
          <p:cNvSpPr>
            <a:spLocks noChangeArrowheads="1"/>
          </p:cNvSpPr>
          <p:nvPr/>
        </p:nvSpPr>
        <p:spPr bwMode="auto">
          <a:xfrm>
            <a:off x="36576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5" name="Oval 59"/>
          <p:cNvSpPr>
            <a:spLocks noChangeArrowheads="1"/>
          </p:cNvSpPr>
          <p:nvPr/>
        </p:nvSpPr>
        <p:spPr bwMode="auto">
          <a:xfrm>
            <a:off x="3886200" y="579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6" name="Oval 60"/>
          <p:cNvSpPr>
            <a:spLocks noChangeArrowheads="1"/>
          </p:cNvSpPr>
          <p:nvPr/>
        </p:nvSpPr>
        <p:spPr bwMode="auto">
          <a:xfrm>
            <a:off x="2743200" y="5527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7" name="Oval 61"/>
          <p:cNvSpPr>
            <a:spLocks noChangeArrowheads="1"/>
          </p:cNvSpPr>
          <p:nvPr/>
        </p:nvSpPr>
        <p:spPr bwMode="auto">
          <a:xfrm>
            <a:off x="4495800" y="5146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8" name="Oval 62"/>
          <p:cNvSpPr>
            <a:spLocks noChangeArrowheads="1"/>
          </p:cNvSpPr>
          <p:nvPr/>
        </p:nvSpPr>
        <p:spPr bwMode="auto">
          <a:xfrm>
            <a:off x="4267200" y="52990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19" name="Oval 63"/>
          <p:cNvSpPr>
            <a:spLocks noChangeArrowheads="1"/>
          </p:cNvSpPr>
          <p:nvPr/>
        </p:nvSpPr>
        <p:spPr bwMode="auto">
          <a:xfrm>
            <a:off x="41148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0" name="Oval 64"/>
          <p:cNvSpPr>
            <a:spLocks noChangeArrowheads="1"/>
          </p:cNvSpPr>
          <p:nvPr/>
        </p:nvSpPr>
        <p:spPr bwMode="auto">
          <a:xfrm>
            <a:off x="51054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1" name="Oval 65"/>
          <p:cNvSpPr>
            <a:spLocks noChangeArrowheads="1"/>
          </p:cNvSpPr>
          <p:nvPr/>
        </p:nvSpPr>
        <p:spPr bwMode="auto">
          <a:xfrm>
            <a:off x="4876800" y="548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2" name="Oval 66"/>
          <p:cNvSpPr>
            <a:spLocks noChangeArrowheads="1"/>
          </p:cNvSpPr>
          <p:nvPr/>
        </p:nvSpPr>
        <p:spPr bwMode="auto">
          <a:xfrm>
            <a:off x="4724400" y="52228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3" name="Oval 67"/>
          <p:cNvSpPr>
            <a:spLocks noChangeArrowheads="1"/>
          </p:cNvSpPr>
          <p:nvPr/>
        </p:nvSpPr>
        <p:spPr bwMode="auto">
          <a:xfrm>
            <a:off x="5410200" y="5562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7924" name="Rectangle 68"/>
          <p:cNvSpPr>
            <a:spLocks noChangeArrowheads="1"/>
          </p:cNvSpPr>
          <p:nvPr/>
        </p:nvSpPr>
        <p:spPr bwMode="auto">
          <a:xfrm rot="16200000">
            <a:off x="1601788" y="53324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7925" name="Freeform 69"/>
          <p:cNvSpPr>
            <a:spLocks/>
          </p:cNvSpPr>
          <p:nvPr/>
        </p:nvSpPr>
        <p:spPr bwMode="auto">
          <a:xfrm>
            <a:off x="2640014" y="5003800"/>
            <a:ext cx="3303587" cy="369332"/>
          </a:xfrm>
          <a:custGeom>
            <a:avLst/>
            <a:gdLst>
              <a:gd name="T0" fmla="*/ 11 w 2081"/>
              <a:gd name="T1" fmla="*/ 388 h 414"/>
              <a:gd name="T2" fmla="*/ 65 w 2081"/>
              <a:gd name="T3" fmla="*/ 352 h 414"/>
              <a:gd name="T4" fmla="*/ 401 w 2081"/>
              <a:gd name="T5" fmla="*/ 16 h 414"/>
              <a:gd name="T6" fmla="*/ 833 w 2081"/>
              <a:gd name="T7" fmla="*/ 400 h 414"/>
              <a:gd name="T8" fmla="*/ 1217 w 2081"/>
              <a:gd name="T9" fmla="*/ 16 h 414"/>
              <a:gd name="T10" fmla="*/ 1697 w 2081"/>
              <a:gd name="T11" fmla="*/ 304 h 414"/>
              <a:gd name="T12" fmla="*/ 2081 w 2081"/>
              <a:gd name="T13" fmla="*/ 16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1" h="414">
                <a:moveTo>
                  <a:pt x="11" y="388"/>
                </a:moveTo>
                <a:cubicBezTo>
                  <a:pt x="20" y="381"/>
                  <a:pt x="0" y="414"/>
                  <a:pt x="65" y="352"/>
                </a:cubicBezTo>
                <a:cubicBezTo>
                  <a:pt x="130" y="290"/>
                  <a:pt x="273" y="8"/>
                  <a:pt x="401" y="16"/>
                </a:cubicBezTo>
                <a:cubicBezTo>
                  <a:pt x="529" y="24"/>
                  <a:pt x="697" y="400"/>
                  <a:pt x="833" y="400"/>
                </a:cubicBezTo>
                <a:cubicBezTo>
                  <a:pt x="969" y="400"/>
                  <a:pt x="1073" y="32"/>
                  <a:pt x="1217" y="16"/>
                </a:cubicBezTo>
                <a:cubicBezTo>
                  <a:pt x="1361" y="0"/>
                  <a:pt x="1553" y="280"/>
                  <a:pt x="1697" y="304"/>
                </a:cubicBezTo>
                <a:cubicBezTo>
                  <a:pt x="1841" y="328"/>
                  <a:pt x="2017" y="184"/>
                  <a:pt x="2081" y="16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6" name="Freeform 70"/>
          <p:cNvSpPr>
            <a:spLocks/>
          </p:cNvSpPr>
          <p:nvPr/>
        </p:nvSpPr>
        <p:spPr bwMode="auto">
          <a:xfrm>
            <a:off x="2716214" y="5551488"/>
            <a:ext cx="3398837" cy="369332"/>
          </a:xfrm>
          <a:custGeom>
            <a:avLst/>
            <a:gdLst>
              <a:gd name="T0" fmla="*/ 11 w 2141"/>
              <a:gd name="T1" fmla="*/ 397 h 421"/>
              <a:gd name="T2" fmla="*/ 65 w 2141"/>
              <a:gd name="T3" fmla="*/ 359 h 421"/>
              <a:gd name="T4" fmla="*/ 401 w 2141"/>
              <a:gd name="T5" fmla="*/ 23 h 421"/>
              <a:gd name="T6" fmla="*/ 833 w 2141"/>
              <a:gd name="T7" fmla="*/ 407 h 421"/>
              <a:gd name="T8" fmla="*/ 1217 w 2141"/>
              <a:gd name="T9" fmla="*/ 23 h 421"/>
              <a:gd name="T10" fmla="*/ 1703 w 2141"/>
              <a:gd name="T11" fmla="*/ 271 h 421"/>
              <a:gd name="T12" fmla="*/ 2141 w 2141"/>
              <a:gd name="T13" fmla="*/ 79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41" h="421">
                <a:moveTo>
                  <a:pt x="11" y="397"/>
                </a:moveTo>
                <a:cubicBezTo>
                  <a:pt x="20" y="392"/>
                  <a:pt x="0" y="421"/>
                  <a:pt x="65" y="359"/>
                </a:cubicBezTo>
                <a:cubicBezTo>
                  <a:pt x="130" y="297"/>
                  <a:pt x="273" y="15"/>
                  <a:pt x="401" y="23"/>
                </a:cubicBezTo>
                <a:cubicBezTo>
                  <a:pt x="529" y="31"/>
                  <a:pt x="697" y="407"/>
                  <a:pt x="833" y="407"/>
                </a:cubicBezTo>
                <a:cubicBezTo>
                  <a:pt x="969" y="407"/>
                  <a:pt x="1072" y="46"/>
                  <a:pt x="1217" y="23"/>
                </a:cubicBezTo>
                <a:cubicBezTo>
                  <a:pt x="1362" y="0"/>
                  <a:pt x="1549" y="262"/>
                  <a:pt x="1703" y="271"/>
                </a:cubicBezTo>
                <a:cubicBezTo>
                  <a:pt x="1857" y="280"/>
                  <a:pt x="2050" y="119"/>
                  <a:pt x="2141" y="79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17927" name="Line 71"/>
          <p:cNvSpPr>
            <a:spLocks noChangeShapeType="1"/>
          </p:cNvSpPr>
          <p:nvPr/>
        </p:nvSpPr>
        <p:spPr bwMode="auto">
          <a:xfrm>
            <a:off x="62484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17928" name="Rectangle 72"/>
          <p:cNvSpPr>
            <a:spLocks noChangeArrowheads="1"/>
          </p:cNvSpPr>
          <p:nvPr/>
        </p:nvSpPr>
        <p:spPr bwMode="auto">
          <a:xfrm>
            <a:off x="6629400" y="2286001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solidFill>
                  <a:srgbClr val="FF0000"/>
                </a:solidFill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8CCD8C-DD1F-2946-B545-6E4AFC1A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Residual Analysis for 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7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Checking for Normality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BE013-A0D0-5547-AF93-5C28B369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51214"/>
            <a:ext cx="10515600" cy="51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22132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/>
                  <a:t>Say we have a sample of n, independent, identically distributed observations (X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,Y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),…, (</a:t>
                </a:r>
                <a:r>
                  <a:rPr lang="en-US" dirty="0" err="1"/>
                  <a:t>X</a:t>
                </a:r>
                <a:r>
                  <a:rPr lang="en-US" baseline="-25000" dirty="0" err="1">
                    <a:cs typeface="Times New Roman" panose="02020603050405020304" pitchFamily="18" charset="0"/>
                  </a:rPr>
                  <a:t>n</a:t>
                </a:r>
                <a:r>
                  <a:rPr lang="en-US" dirty="0" err="1">
                    <a:cs typeface="Times New Roman" panose="02020603050405020304" pitchFamily="18" charset="0"/>
                  </a:rPr>
                  <a:t>,Y</a:t>
                </a:r>
                <a:r>
                  <a:rPr lang="en-US" baseline="-25000" dirty="0" err="1"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)</a:t>
                </a:r>
              </a:p>
              <a:p>
                <a:pPr>
                  <a:defRPr/>
                </a:pPr>
                <a:r>
                  <a:rPr lang="en-US" dirty="0"/>
                  <a:t>We would like to model the relationship between the X</a:t>
                </a:r>
                <a:r>
                  <a:rPr lang="en-US" baseline="-25000" dirty="0"/>
                  <a:t>i </a:t>
                </a:r>
                <a:r>
                  <a:rPr lang="en-US" dirty="0"/>
                  <a:t>and Y</a:t>
                </a:r>
                <a:r>
                  <a:rPr lang="en-US" baseline="-25000" dirty="0"/>
                  <a:t>i</a:t>
                </a:r>
              </a:p>
              <a:p>
                <a:pPr>
                  <a:defRPr/>
                </a:pPr>
                <a:r>
                  <a:rPr lang="en-US" dirty="0"/>
                  <a:t>Simple Linear Regression model:</a:t>
                </a:r>
                <a:endParaRPr lang="en-US" sz="3600" dirty="0"/>
              </a:p>
              <a:p>
                <a:pPr lvl="1">
                  <a:buNone/>
                  <a:defRPr/>
                </a:pPr>
                <a:r>
                  <a:rPr lang="en-US" sz="3600" dirty="0"/>
                  <a:t>					Y= </a:t>
                </a:r>
                <a:r>
                  <a:rPr lang="el-GR" sz="3600" dirty="0">
                    <a:cs typeface="Times New Roman" panose="02020603050405020304" pitchFamily="18" charset="0"/>
                  </a:rPr>
                  <a:t>β</a:t>
                </a:r>
                <a:r>
                  <a:rPr lang="en-US" sz="3600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sz="3600" dirty="0">
                    <a:cs typeface="Times New Roman" panose="02020603050405020304" pitchFamily="18" charset="0"/>
                  </a:rPr>
                  <a:t> + </a:t>
                </a:r>
                <a:r>
                  <a:rPr lang="el-GR" sz="3600" dirty="0">
                    <a:cs typeface="Times New Roman" panose="02020603050405020304" pitchFamily="18" charset="0"/>
                  </a:rPr>
                  <a:t>β</a:t>
                </a:r>
                <a:r>
                  <a:rPr lang="en-US" sz="3600" baseline="-25000" dirty="0">
                    <a:cs typeface="Times New Roman" panose="02020603050405020304" pitchFamily="18" charset="0"/>
                  </a:rPr>
                  <a:t>1 </a:t>
                </a:r>
                <a:r>
                  <a:rPr lang="en-US" sz="3600" dirty="0">
                    <a:cs typeface="Times New Roman" panose="02020603050405020304" pitchFamily="18" charset="0"/>
                  </a:rPr>
                  <a:t>X +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sz="3600" dirty="0">
                  <a:cs typeface="Times New Roman" panose="02020603050405020304" pitchFamily="18" charset="0"/>
                </a:endParaRPr>
              </a:p>
              <a:p>
                <a:pPr lvl="1">
                  <a:buNone/>
                  <a:defRPr/>
                </a:pPr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buNone/>
                  <a:defRPr/>
                </a:pPr>
                <a:r>
                  <a:rPr lang="en-US" dirty="0">
                    <a:cs typeface="Times New Roman" panose="02020603050405020304" pitchFamily="18" charset="0"/>
                  </a:rPr>
                  <a:t>Y is the </a:t>
                </a:r>
                <a:r>
                  <a:rPr lang="en-US" b="1" dirty="0">
                    <a:cs typeface="Times New Roman" panose="02020603050405020304" pitchFamily="18" charset="0"/>
                  </a:rPr>
                  <a:t>dependent variable </a:t>
                </a:r>
                <a:r>
                  <a:rPr lang="en-US" dirty="0">
                    <a:cs typeface="Times New Roman" panose="02020603050405020304" pitchFamily="18" charset="0"/>
                  </a:rPr>
                  <a:t>and X is the </a:t>
                </a:r>
                <a:r>
                  <a:rPr lang="en-US" b="1" dirty="0">
                    <a:cs typeface="Times New Roman" panose="02020603050405020304" pitchFamily="18" charset="0"/>
                  </a:rPr>
                  <a:t>independent variable</a:t>
                </a:r>
              </a:p>
              <a:p>
                <a:pPr lvl="1">
                  <a:buNone/>
                  <a:defRPr/>
                </a:pPr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buNone/>
                  <a:defRPr/>
                </a:pP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cs typeface="Times New Roman" panose="02020603050405020304" pitchFamily="18" charset="0"/>
                  </a:rPr>
                  <a:t> is the </a:t>
                </a:r>
                <a:r>
                  <a:rPr lang="en-US" u="sng" dirty="0">
                    <a:cs typeface="Times New Roman" panose="02020603050405020304" pitchFamily="18" charset="0"/>
                  </a:rPr>
                  <a:t>intercept</a:t>
                </a:r>
                <a:r>
                  <a:rPr lang="en-US" dirty="0">
                    <a:cs typeface="Times New Roman" panose="02020603050405020304" pitchFamily="18" charset="0"/>
                  </a:rPr>
                  <a:t> and </a:t>
                </a:r>
                <a:r>
                  <a:rPr lang="el-GR" dirty="0">
                    <a:cs typeface="Times New Roman" panose="02020603050405020304" pitchFamily="18" charset="0"/>
                  </a:rPr>
                  <a:t>β</a:t>
                </a:r>
                <a:r>
                  <a:rPr lang="en-US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cs typeface="Times New Roman" panose="02020603050405020304" pitchFamily="18" charset="0"/>
                  </a:rPr>
                  <a:t> is the </a:t>
                </a:r>
                <a:r>
                  <a:rPr lang="en-US" u="sng" dirty="0">
                    <a:cs typeface="Times New Roman" panose="02020603050405020304" pitchFamily="18" charset="0"/>
                  </a:rPr>
                  <a:t>slope</a:t>
                </a:r>
                <a:r>
                  <a:rPr lang="en-US" dirty="0">
                    <a:cs typeface="Times New Roman" panose="02020603050405020304" pitchFamily="18" charset="0"/>
                  </a:rPr>
                  <a:t> of the line</a:t>
                </a:r>
              </a:p>
              <a:p>
                <a:pPr lvl="1">
                  <a:buNone/>
                  <a:defRPr/>
                </a:pPr>
                <a:r>
                  <a:rPr lang="en-US" dirty="0">
                    <a:cs typeface="Times New Roman" panose="02020603050405020304" pitchFamily="18" charset="0"/>
                  </a:rPr>
                  <a:t>the error term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an </a:t>
                </a:r>
                <a:r>
                  <a:rPr lang="en-US" u="sng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independent, normal variable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N(0,</a:t>
                </a:r>
                <a:r>
                  <a:rPr lang="el-GR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σ</a:t>
                </a:r>
                <a:r>
                  <a:rPr lang="en-US" baseline="30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22132"/>
              </a:xfrm>
              <a:blipFill>
                <a:blip r:embed="rId2"/>
                <a:stretch>
                  <a:fillRect l="-96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33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Checking for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56315-2A30-C248-9EBB-C462F89D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552576"/>
            <a:ext cx="10160000" cy="5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695824-926D-5E4C-B0F6-8D28D57BD8BE}"/>
              </a:ext>
            </a:extLst>
          </p:cNvPr>
          <p:cNvSpPr/>
          <p:nvPr/>
        </p:nvSpPr>
        <p:spPr>
          <a:xfrm>
            <a:off x="838200" y="15525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(weight ~ height, women)</a:t>
            </a:r>
          </a:p>
        </p:txBody>
      </p:sp>
    </p:spTree>
    <p:extLst>
      <p:ext uri="{BB962C8B-B14F-4D97-AF65-F5344CB8AC3E}">
        <p14:creationId xmlns:p14="http://schemas.microsoft.com/office/powerpoint/2010/main" val="1824189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Residual Analysis for Homoscedasticity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25E581-C43E-5144-956A-E4F191A7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16835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76438" y="5715000"/>
          <a:ext cx="57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Clip" r:id="rId3" imgW="1031760" imgH="988920" progId="MS_ClipArt_Gallery.5">
                  <p:embed/>
                </p:oleObj>
              </mc:Choice>
              <mc:Fallback>
                <p:oleObj name="Clip" r:id="rId3" imgW="1031760" imgH="988920" progId="MS_ClipArt_Gallery.5">
                  <p:embed/>
                  <p:pic>
                    <p:nvPicPr>
                      <p:cNvPr id="1016835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715000"/>
                        <a:ext cx="5762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6836" name="Rectangle 4"/>
          <p:cNvSpPr>
            <a:spLocks noChangeArrowheads="1"/>
          </p:cNvSpPr>
          <p:nvPr/>
        </p:nvSpPr>
        <p:spPr bwMode="auto">
          <a:xfrm>
            <a:off x="2662238" y="5791201"/>
            <a:ext cx="33575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Non-constant variance</a:t>
            </a:r>
          </a:p>
        </p:txBody>
      </p:sp>
      <p:sp>
        <p:nvSpPr>
          <p:cNvPr id="1016837" name="Rectangle 5"/>
          <p:cNvSpPr>
            <a:spLocks noChangeArrowheads="1"/>
          </p:cNvSpPr>
          <p:nvPr/>
        </p:nvSpPr>
        <p:spPr bwMode="auto">
          <a:xfrm>
            <a:off x="6705600" y="5565776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5400">
                <a:solidFill>
                  <a:srgbClr val="FF0000"/>
                </a:solidFill>
                <a:latin typeface="Wingdings" panose="05000000000000000000" pitchFamily="2" charset="2"/>
              </a:rPr>
              <a:t></a:t>
            </a:r>
          </a:p>
        </p:txBody>
      </p:sp>
      <p:sp>
        <p:nvSpPr>
          <p:cNvPr id="1016838" name="Rectangle 6"/>
          <p:cNvSpPr>
            <a:spLocks noChangeArrowheads="1"/>
          </p:cNvSpPr>
          <p:nvPr/>
        </p:nvSpPr>
        <p:spPr bwMode="auto">
          <a:xfrm>
            <a:off x="7388226" y="5732464"/>
            <a:ext cx="2974975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Constant variance</a:t>
            </a:r>
          </a:p>
        </p:txBody>
      </p:sp>
      <p:sp>
        <p:nvSpPr>
          <p:cNvPr id="1016839" name="Line 7"/>
          <p:cNvSpPr>
            <a:spLocks noChangeShapeType="1"/>
          </p:cNvSpPr>
          <p:nvPr/>
        </p:nvSpPr>
        <p:spPr bwMode="auto">
          <a:xfrm>
            <a:off x="2433638" y="4424364"/>
            <a:ext cx="0" cy="1366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0" name="Line 8"/>
          <p:cNvSpPr>
            <a:spLocks noChangeShapeType="1"/>
          </p:cNvSpPr>
          <p:nvPr/>
        </p:nvSpPr>
        <p:spPr bwMode="auto">
          <a:xfrm flipV="1">
            <a:off x="2438400" y="5029200"/>
            <a:ext cx="327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1" name="Line 9"/>
          <p:cNvSpPr>
            <a:spLocks noChangeShapeType="1"/>
          </p:cNvSpPr>
          <p:nvPr/>
        </p:nvSpPr>
        <p:spPr bwMode="auto">
          <a:xfrm flipV="1">
            <a:off x="2743200" y="4114800"/>
            <a:ext cx="2738438" cy="7572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2" name="Line 10"/>
          <p:cNvSpPr>
            <a:spLocks noChangeShapeType="1"/>
          </p:cNvSpPr>
          <p:nvPr/>
        </p:nvSpPr>
        <p:spPr bwMode="auto">
          <a:xfrm>
            <a:off x="2743200" y="5257800"/>
            <a:ext cx="2662238" cy="4524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3" name="Oval 11"/>
          <p:cNvSpPr>
            <a:spLocks noChangeArrowheads="1"/>
          </p:cNvSpPr>
          <p:nvPr/>
        </p:nvSpPr>
        <p:spPr bwMode="auto">
          <a:xfrm>
            <a:off x="2814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4" name="Oval 12"/>
          <p:cNvSpPr>
            <a:spLocks noChangeArrowheads="1"/>
          </p:cNvSpPr>
          <p:nvPr/>
        </p:nvSpPr>
        <p:spPr bwMode="auto">
          <a:xfrm>
            <a:off x="4033838" y="4610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5" name="Oval 13"/>
          <p:cNvSpPr>
            <a:spLocks noChangeArrowheads="1"/>
          </p:cNvSpPr>
          <p:nvPr/>
        </p:nvSpPr>
        <p:spPr bwMode="auto">
          <a:xfrm>
            <a:off x="30432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6" name="Oval 14"/>
          <p:cNvSpPr>
            <a:spLocks noChangeArrowheads="1"/>
          </p:cNvSpPr>
          <p:nvPr/>
        </p:nvSpPr>
        <p:spPr bwMode="auto">
          <a:xfrm>
            <a:off x="3195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7" name="Oval 15"/>
          <p:cNvSpPr>
            <a:spLocks noChangeArrowheads="1"/>
          </p:cNvSpPr>
          <p:nvPr/>
        </p:nvSpPr>
        <p:spPr bwMode="auto">
          <a:xfrm>
            <a:off x="3576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8" name="Oval 16"/>
          <p:cNvSpPr>
            <a:spLocks noChangeArrowheads="1"/>
          </p:cNvSpPr>
          <p:nvPr/>
        </p:nvSpPr>
        <p:spPr bwMode="auto">
          <a:xfrm>
            <a:off x="3652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49" name="Oval 17"/>
          <p:cNvSpPr>
            <a:spLocks noChangeArrowheads="1"/>
          </p:cNvSpPr>
          <p:nvPr/>
        </p:nvSpPr>
        <p:spPr bwMode="auto">
          <a:xfrm>
            <a:off x="3957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0" name="Oval 18"/>
          <p:cNvSpPr>
            <a:spLocks noChangeArrowheads="1"/>
          </p:cNvSpPr>
          <p:nvPr/>
        </p:nvSpPr>
        <p:spPr bwMode="auto">
          <a:xfrm>
            <a:off x="33480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1" name="Oval 19"/>
          <p:cNvSpPr>
            <a:spLocks noChangeArrowheads="1"/>
          </p:cNvSpPr>
          <p:nvPr/>
        </p:nvSpPr>
        <p:spPr bwMode="auto">
          <a:xfrm>
            <a:off x="52530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2" name="Oval 20"/>
          <p:cNvSpPr>
            <a:spLocks noChangeArrowheads="1"/>
          </p:cNvSpPr>
          <p:nvPr/>
        </p:nvSpPr>
        <p:spPr bwMode="auto">
          <a:xfrm>
            <a:off x="4567238" y="5372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3" name="Oval 21"/>
          <p:cNvSpPr>
            <a:spLocks noChangeArrowheads="1"/>
          </p:cNvSpPr>
          <p:nvPr/>
        </p:nvSpPr>
        <p:spPr bwMode="auto">
          <a:xfrm>
            <a:off x="4719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4" name="Oval 22"/>
          <p:cNvSpPr>
            <a:spLocks noChangeArrowheads="1"/>
          </p:cNvSpPr>
          <p:nvPr/>
        </p:nvSpPr>
        <p:spPr bwMode="auto">
          <a:xfrm>
            <a:off x="4491038" y="4457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5" name="Oval 23"/>
          <p:cNvSpPr>
            <a:spLocks noChangeArrowheads="1"/>
          </p:cNvSpPr>
          <p:nvPr/>
        </p:nvSpPr>
        <p:spPr bwMode="auto">
          <a:xfrm>
            <a:off x="43386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6" name="Oval 24"/>
          <p:cNvSpPr>
            <a:spLocks noChangeArrowheads="1"/>
          </p:cNvSpPr>
          <p:nvPr/>
        </p:nvSpPr>
        <p:spPr bwMode="auto">
          <a:xfrm>
            <a:off x="42624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7" name="Oval 25"/>
          <p:cNvSpPr>
            <a:spLocks noChangeArrowheads="1"/>
          </p:cNvSpPr>
          <p:nvPr/>
        </p:nvSpPr>
        <p:spPr bwMode="auto">
          <a:xfrm>
            <a:off x="4033838" y="5219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8" name="Oval 26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59" name="Oval 27"/>
          <p:cNvSpPr>
            <a:spLocks noChangeArrowheads="1"/>
          </p:cNvSpPr>
          <p:nvPr/>
        </p:nvSpPr>
        <p:spPr bwMode="auto">
          <a:xfrm>
            <a:off x="51768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0" name="Oval 28"/>
          <p:cNvSpPr>
            <a:spLocks noChangeArrowheads="1"/>
          </p:cNvSpPr>
          <p:nvPr/>
        </p:nvSpPr>
        <p:spPr bwMode="auto">
          <a:xfrm>
            <a:off x="51054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1" name="Oval 29"/>
          <p:cNvSpPr>
            <a:spLocks noChangeArrowheads="1"/>
          </p:cNvSpPr>
          <p:nvPr/>
        </p:nvSpPr>
        <p:spPr bwMode="auto">
          <a:xfrm>
            <a:off x="5100638" y="5448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2" name="Oval 30"/>
          <p:cNvSpPr>
            <a:spLocks noChangeArrowheads="1"/>
          </p:cNvSpPr>
          <p:nvPr/>
        </p:nvSpPr>
        <p:spPr bwMode="auto">
          <a:xfrm>
            <a:off x="4795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3" name="Rectangle 31"/>
          <p:cNvSpPr>
            <a:spLocks noChangeArrowheads="1"/>
          </p:cNvSpPr>
          <p:nvPr/>
        </p:nvSpPr>
        <p:spPr bwMode="auto">
          <a:xfrm>
            <a:off x="56388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4" name="Line 32"/>
          <p:cNvSpPr>
            <a:spLocks noChangeShapeType="1"/>
          </p:cNvSpPr>
          <p:nvPr/>
        </p:nvSpPr>
        <p:spPr bwMode="auto">
          <a:xfrm>
            <a:off x="6777039" y="5029200"/>
            <a:ext cx="32718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5" name="Line 33"/>
          <p:cNvSpPr>
            <a:spLocks noChangeShapeType="1"/>
          </p:cNvSpPr>
          <p:nvPr/>
        </p:nvSpPr>
        <p:spPr bwMode="auto">
          <a:xfrm>
            <a:off x="6777038" y="4391025"/>
            <a:ext cx="0" cy="136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6" name="Rectangle 34"/>
          <p:cNvSpPr>
            <a:spLocks noChangeArrowheads="1"/>
          </p:cNvSpPr>
          <p:nvPr/>
        </p:nvSpPr>
        <p:spPr bwMode="auto">
          <a:xfrm>
            <a:off x="99822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867" name="Line 35"/>
          <p:cNvSpPr>
            <a:spLocks noChangeShapeType="1"/>
          </p:cNvSpPr>
          <p:nvPr/>
        </p:nvSpPr>
        <p:spPr bwMode="auto">
          <a:xfrm>
            <a:off x="7048500" y="45720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8" name="Line 36"/>
          <p:cNvSpPr>
            <a:spLocks noChangeShapeType="1"/>
          </p:cNvSpPr>
          <p:nvPr/>
        </p:nvSpPr>
        <p:spPr bwMode="auto">
          <a:xfrm>
            <a:off x="7048500" y="54102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69" name="Oval 37"/>
          <p:cNvSpPr>
            <a:spLocks noChangeArrowheads="1"/>
          </p:cNvSpPr>
          <p:nvPr/>
        </p:nvSpPr>
        <p:spPr bwMode="auto">
          <a:xfrm>
            <a:off x="7005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0" name="Oval 38"/>
          <p:cNvSpPr>
            <a:spLocks noChangeArrowheads="1"/>
          </p:cNvSpPr>
          <p:nvPr/>
        </p:nvSpPr>
        <p:spPr bwMode="auto">
          <a:xfrm>
            <a:off x="76152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1" name="Oval 39"/>
          <p:cNvSpPr>
            <a:spLocks noChangeArrowheads="1"/>
          </p:cNvSpPr>
          <p:nvPr/>
        </p:nvSpPr>
        <p:spPr bwMode="auto">
          <a:xfrm>
            <a:off x="7234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2" name="Oval 40"/>
          <p:cNvSpPr>
            <a:spLocks noChangeArrowheads="1"/>
          </p:cNvSpPr>
          <p:nvPr/>
        </p:nvSpPr>
        <p:spPr bwMode="auto">
          <a:xfrm>
            <a:off x="7386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3" name="Oval 41"/>
          <p:cNvSpPr>
            <a:spLocks noChangeArrowheads="1"/>
          </p:cNvSpPr>
          <p:nvPr/>
        </p:nvSpPr>
        <p:spPr bwMode="auto">
          <a:xfrm>
            <a:off x="68532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4" name="Oval 42"/>
          <p:cNvSpPr>
            <a:spLocks noChangeArrowheads="1"/>
          </p:cNvSpPr>
          <p:nvPr/>
        </p:nvSpPr>
        <p:spPr bwMode="auto">
          <a:xfrm>
            <a:off x="7005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5" name="Oval 43"/>
          <p:cNvSpPr>
            <a:spLocks noChangeArrowheads="1"/>
          </p:cNvSpPr>
          <p:nvPr/>
        </p:nvSpPr>
        <p:spPr bwMode="auto">
          <a:xfrm>
            <a:off x="88344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6" name="Oval 44"/>
          <p:cNvSpPr>
            <a:spLocks noChangeArrowheads="1"/>
          </p:cNvSpPr>
          <p:nvPr/>
        </p:nvSpPr>
        <p:spPr bwMode="auto">
          <a:xfrm>
            <a:off x="7843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7" name="Oval 45"/>
          <p:cNvSpPr>
            <a:spLocks noChangeArrowheads="1"/>
          </p:cNvSpPr>
          <p:nvPr/>
        </p:nvSpPr>
        <p:spPr bwMode="auto">
          <a:xfrm>
            <a:off x="79962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8" name="Oval 46"/>
          <p:cNvSpPr>
            <a:spLocks noChangeArrowheads="1"/>
          </p:cNvSpPr>
          <p:nvPr/>
        </p:nvSpPr>
        <p:spPr bwMode="auto">
          <a:xfrm>
            <a:off x="8224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79" name="Oval 47"/>
          <p:cNvSpPr>
            <a:spLocks noChangeArrowheads="1"/>
          </p:cNvSpPr>
          <p:nvPr/>
        </p:nvSpPr>
        <p:spPr bwMode="auto">
          <a:xfrm>
            <a:off x="84534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0" name="Oval 48"/>
          <p:cNvSpPr>
            <a:spLocks noChangeArrowheads="1"/>
          </p:cNvSpPr>
          <p:nvPr/>
        </p:nvSpPr>
        <p:spPr bwMode="auto">
          <a:xfrm>
            <a:off x="81486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1" name="Oval 49"/>
          <p:cNvSpPr>
            <a:spLocks noChangeArrowheads="1"/>
          </p:cNvSpPr>
          <p:nvPr/>
        </p:nvSpPr>
        <p:spPr bwMode="auto">
          <a:xfrm>
            <a:off x="9291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2" name="Oval 50"/>
          <p:cNvSpPr>
            <a:spLocks noChangeArrowheads="1"/>
          </p:cNvSpPr>
          <p:nvPr/>
        </p:nvSpPr>
        <p:spPr bwMode="auto">
          <a:xfrm>
            <a:off x="85296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3" name="Oval 51"/>
          <p:cNvSpPr>
            <a:spLocks noChangeArrowheads="1"/>
          </p:cNvSpPr>
          <p:nvPr/>
        </p:nvSpPr>
        <p:spPr bwMode="auto">
          <a:xfrm>
            <a:off x="8758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4" name="Oval 52"/>
          <p:cNvSpPr>
            <a:spLocks noChangeArrowheads="1"/>
          </p:cNvSpPr>
          <p:nvPr/>
        </p:nvSpPr>
        <p:spPr bwMode="auto">
          <a:xfrm>
            <a:off x="9291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5" name="Oval 53"/>
          <p:cNvSpPr>
            <a:spLocks noChangeArrowheads="1"/>
          </p:cNvSpPr>
          <p:nvPr/>
        </p:nvSpPr>
        <p:spPr bwMode="auto">
          <a:xfrm>
            <a:off x="90630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6" name="Oval 54"/>
          <p:cNvSpPr>
            <a:spLocks noChangeArrowheads="1"/>
          </p:cNvSpPr>
          <p:nvPr/>
        </p:nvSpPr>
        <p:spPr bwMode="auto">
          <a:xfrm>
            <a:off x="97488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7" name="Oval 55"/>
          <p:cNvSpPr>
            <a:spLocks noChangeArrowheads="1"/>
          </p:cNvSpPr>
          <p:nvPr/>
        </p:nvSpPr>
        <p:spPr bwMode="auto">
          <a:xfrm>
            <a:off x="9520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8" name="Oval 56"/>
          <p:cNvSpPr>
            <a:spLocks noChangeArrowheads="1"/>
          </p:cNvSpPr>
          <p:nvPr/>
        </p:nvSpPr>
        <p:spPr bwMode="auto">
          <a:xfrm>
            <a:off x="9901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89" name="Line 57"/>
          <p:cNvSpPr>
            <a:spLocks noChangeShapeType="1"/>
          </p:cNvSpPr>
          <p:nvPr/>
        </p:nvSpPr>
        <p:spPr bwMode="auto">
          <a:xfrm>
            <a:off x="2433638" y="25193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0" name="Line 58"/>
          <p:cNvSpPr>
            <a:spLocks noChangeShapeType="1"/>
          </p:cNvSpPr>
          <p:nvPr/>
        </p:nvSpPr>
        <p:spPr bwMode="auto">
          <a:xfrm>
            <a:off x="2433638" y="4038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1" name="Line 59"/>
          <p:cNvSpPr>
            <a:spLocks noChangeShapeType="1"/>
          </p:cNvSpPr>
          <p:nvPr/>
        </p:nvSpPr>
        <p:spPr bwMode="auto">
          <a:xfrm flipV="1">
            <a:off x="2433638" y="24384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2" name="Oval 60"/>
          <p:cNvSpPr>
            <a:spLocks noChangeArrowheads="1"/>
          </p:cNvSpPr>
          <p:nvPr/>
        </p:nvSpPr>
        <p:spPr bwMode="auto">
          <a:xfrm rot="14317620">
            <a:off x="27384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3" name="Oval 61"/>
          <p:cNvSpPr>
            <a:spLocks noChangeArrowheads="1"/>
          </p:cNvSpPr>
          <p:nvPr/>
        </p:nvSpPr>
        <p:spPr bwMode="auto">
          <a:xfrm rot="14317620">
            <a:off x="3119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4" name="Oval 62"/>
          <p:cNvSpPr>
            <a:spLocks noChangeArrowheads="1"/>
          </p:cNvSpPr>
          <p:nvPr/>
        </p:nvSpPr>
        <p:spPr bwMode="auto">
          <a:xfrm rot="14317620">
            <a:off x="43386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5" name="Oval 63"/>
          <p:cNvSpPr>
            <a:spLocks noChangeArrowheads="1"/>
          </p:cNvSpPr>
          <p:nvPr/>
        </p:nvSpPr>
        <p:spPr bwMode="auto">
          <a:xfrm rot="14317620">
            <a:off x="4643438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6" name="Oval 64"/>
          <p:cNvSpPr>
            <a:spLocks noChangeArrowheads="1"/>
          </p:cNvSpPr>
          <p:nvPr/>
        </p:nvSpPr>
        <p:spPr bwMode="auto">
          <a:xfrm rot="14317620">
            <a:off x="4948238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7" name="Oval 65"/>
          <p:cNvSpPr>
            <a:spLocks noChangeArrowheads="1"/>
          </p:cNvSpPr>
          <p:nvPr/>
        </p:nvSpPr>
        <p:spPr bwMode="auto">
          <a:xfrm rot="14317620">
            <a:off x="35004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8" name="Oval 66"/>
          <p:cNvSpPr>
            <a:spLocks noChangeArrowheads="1"/>
          </p:cNvSpPr>
          <p:nvPr/>
        </p:nvSpPr>
        <p:spPr bwMode="auto">
          <a:xfrm rot="14317620">
            <a:off x="48720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899" name="Oval 67"/>
          <p:cNvSpPr>
            <a:spLocks noChangeArrowheads="1"/>
          </p:cNvSpPr>
          <p:nvPr/>
        </p:nvSpPr>
        <p:spPr bwMode="auto">
          <a:xfrm rot="14317620">
            <a:off x="5176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0" name="Oval 68"/>
          <p:cNvSpPr>
            <a:spLocks noChangeArrowheads="1"/>
          </p:cNvSpPr>
          <p:nvPr/>
        </p:nvSpPr>
        <p:spPr bwMode="auto">
          <a:xfrm rot="14317620">
            <a:off x="5024438" y="167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1" name="Oval 69"/>
          <p:cNvSpPr>
            <a:spLocks noChangeArrowheads="1"/>
          </p:cNvSpPr>
          <p:nvPr/>
        </p:nvSpPr>
        <p:spPr bwMode="auto">
          <a:xfrm rot="14317620">
            <a:off x="5176838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2" name="Oval 70"/>
          <p:cNvSpPr>
            <a:spLocks noChangeArrowheads="1"/>
          </p:cNvSpPr>
          <p:nvPr/>
        </p:nvSpPr>
        <p:spPr bwMode="auto">
          <a:xfrm rot="14317620">
            <a:off x="4719638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3" name="Oval 71"/>
          <p:cNvSpPr>
            <a:spLocks noChangeArrowheads="1"/>
          </p:cNvSpPr>
          <p:nvPr/>
        </p:nvSpPr>
        <p:spPr bwMode="auto">
          <a:xfrm rot="14317620">
            <a:off x="4033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4" name="Oval 72"/>
          <p:cNvSpPr>
            <a:spLocks noChangeArrowheads="1"/>
          </p:cNvSpPr>
          <p:nvPr/>
        </p:nvSpPr>
        <p:spPr bwMode="auto">
          <a:xfrm rot="14317620">
            <a:off x="43386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5" name="Oval 73"/>
          <p:cNvSpPr>
            <a:spLocks noChangeArrowheads="1"/>
          </p:cNvSpPr>
          <p:nvPr/>
        </p:nvSpPr>
        <p:spPr bwMode="auto">
          <a:xfrm rot="14317620">
            <a:off x="3957638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6" name="Oval 74"/>
          <p:cNvSpPr>
            <a:spLocks noChangeArrowheads="1"/>
          </p:cNvSpPr>
          <p:nvPr/>
        </p:nvSpPr>
        <p:spPr bwMode="auto">
          <a:xfrm rot="14317620">
            <a:off x="29670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7" name="Oval 75"/>
          <p:cNvSpPr>
            <a:spLocks noChangeArrowheads="1"/>
          </p:cNvSpPr>
          <p:nvPr/>
        </p:nvSpPr>
        <p:spPr bwMode="auto">
          <a:xfrm rot="14317620">
            <a:off x="32718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8" name="Oval 76"/>
          <p:cNvSpPr>
            <a:spLocks noChangeArrowheads="1"/>
          </p:cNvSpPr>
          <p:nvPr/>
        </p:nvSpPr>
        <p:spPr bwMode="auto">
          <a:xfrm rot="14317620">
            <a:off x="3652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09" name="Oval 77"/>
          <p:cNvSpPr>
            <a:spLocks noChangeArrowheads="1"/>
          </p:cNvSpPr>
          <p:nvPr/>
        </p:nvSpPr>
        <p:spPr bwMode="auto">
          <a:xfrm rot="14317620">
            <a:off x="4262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0" name="Oval 78"/>
          <p:cNvSpPr>
            <a:spLocks noChangeArrowheads="1"/>
          </p:cNvSpPr>
          <p:nvPr/>
        </p:nvSpPr>
        <p:spPr bwMode="auto">
          <a:xfrm rot="14317620">
            <a:off x="5329238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1" name="Oval 79"/>
          <p:cNvSpPr>
            <a:spLocks noChangeArrowheads="1"/>
          </p:cNvSpPr>
          <p:nvPr/>
        </p:nvSpPr>
        <p:spPr bwMode="auto">
          <a:xfrm rot="14317620">
            <a:off x="3881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2" name="Text Box 80"/>
          <p:cNvSpPr txBox="1">
            <a:spLocks noChangeArrowheads="1"/>
          </p:cNvSpPr>
          <p:nvPr/>
        </p:nvSpPr>
        <p:spPr bwMode="auto">
          <a:xfrm>
            <a:off x="2209800" y="20574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13" name="Line 81"/>
          <p:cNvSpPr>
            <a:spLocks noChangeShapeType="1"/>
          </p:cNvSpPr>
          <p:nvPr/>
        </p:nvSpPr>
        <p:spPr bwMode="auto">
          <a:xfrm flipV="1">
            <a:off x="2738438" y="1752600"/>
            <a:ext cx="1905000" cy="1524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4" name="Line 82"/>
          <p:cNvSpPr>
            <a:spLocks noChangeShapeType="1"/>
          </p:cNvSpPr>
          <p:nvPr/>
        </p:nvSpPr>
        <p:spPr bwMode="auto">
          <a:xfrm flipV="1">
            <a:off x="2738438" y="3657601"/>
            <a:ext cx="2743200" cy="476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5" name="Rectangle 83"/>
          <p:cNvSpPr>
            <a:spLocks noChangeArrowheads="1"/>
          </p:cNvSpPr>
          <p:nvPr/>
        </p:nvSpPr>
        <p:spPr bwMode="auto">
          <a:xfrm>
            <a:off x="5715001" y="38100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6" name="Rectangle 84"/>
          <p:cNvSpPr>
            <a:spLocks noChangeArrowheads="1"/>
          </p:cNvSpPr>
          <p:nvPr/>
        </p:nvSpPr>
        <p:spPr bwMode="auto">
          <a:xfrm>
            <a:off x="10058401" y="37338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016917" name="Line 85"/>
          <p:cNvSpPr>
            <a:spLocks noChangeShapeType="1"/>
          </p:cNvSpPr>
          <p:nvPr/>
        </p:nvSpPr>
        <p:spPr bwMode="auto">
          <a:xfrm flipH="1">
            <a:off x="6705601" y="2325688"/>
            <a:ext cx="11113" cy="163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8" name="Line 86"/>
          <p:cNvSpPr>
            <a:spLocks noChangeShapeType="1"/>
          </p:cNvSpPr>
          <p:nvPr/>
        </p:nvSpPr>
        <p:spPr bwMode="auto">
          <a:xfrm flipV="1">
            <a:off x="6705600" y="39624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19" name="Line 87"/>
          <p:cNvSpPr>
            <a:spLocks noChangeShapeType="1"/>
          </p:cNvSpPr>
          <p:nvPr/>
        </p:nvSpPr>
        <p:spPr bwMode="auto">
          <a:xfrm flipV="1">
            <a:off x="6716713" y="23209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0" name="Oval 88"/>
          <p:cNvSpPr>
            <a:spLocks noChangeArrowheads="1"/>
          </p:cNvSpPr>
          <p:nvPr/>
        </p:nvSpPr>
        <p:spPr bwMode="auto">
          <a:xfrm rot="14317620">
            <a:off x="6853238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1" name="Oval 89"/>
          <p:cNvSpPr>
            <a:spLocks noChangeArrowheads="1"/>
          </p:cNvSpPr>
          <p:nvPr/>
        </p:nvSpPr>
        <p:spPr bwMode="auto">
          <a:xfrm rot="14317620">
            <a:off x="7005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2" name="Oval 90"/>
          <p:cNvSpPr>
            <a:spLocks noChangeArrowheads="1"/>
          </p:cNvSpPr>
          <p:nvPr/>
        </p:nvSpPr>
        <p:spPr bwMode="auto">
          <a:xfrm rot="14317620">
            <a:off x="8610600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3" name="Oval 91"/>
          <p:cNvSpPr>
            <a:spLocks noChangeArrowheads="1"/>
          </p:cNvSpPr>
          <p:nvPr/>
        </p:nvSpPr>
        <p:spPr bwMode="auto">
          <a:xfrm rot="14317620">
            <a:off x="92916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4" name="Oval 92"/>
          <p:cNvSpPr>
            <a:spLocks noChangeArrowheads="1"/>
          </p:cNvSpPr>
          <p:nvPr/>
        </p:nvSpPr>
        <p:spPr bwMode="auto">
          <a:xfrm rot="14317620">
            <a:off x="7386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5" name="Oval 93"/>
          <p:cNvSpPr>
            <a:spLocks noChangeArrowheads="1"/>
          </p:cNvSpPr>
          <p:nvPr/>
        </p:nvSpPr>
        <p:spPr bwMode="auto">
          <a:xfrm rot="14317620">
            <a:off x="9063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6" name="Oval 94"/>
          <p:cNvSpPr>
            <a:spLocks noChangeArrowheads="1"/>
          </p:cNvSpPr>
          <p:nvPr/>
        </p:nvSpPr>
        <p:spPr bwMode="auto">
          <a:xfrm rot="14317620">
            <a:off x="9291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16927" name="Oval 95"/>
          <p:cNvSpPr>
            <a:spLocks noChangeArrowheads="1"/>
          </p:cNvSpPr>
          <p:nvPr/>
        </p:nvSpPr>
        <p:spPr bwMode="auto">
          <a:xfrm rot="14317620">
            <a:off x="9459913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8" name="Oval 96"/>
          <p:cNvSpPr>
            <a:spLocks noChangeArrowheads="1"/>
          </p:cNvSpPr>
          <p:nvPr/>
        </p:nvSpPr>
        <p:spPr bwMode="auto">
          <a:xfrm rot="14317620">
            <a:off x="88344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29" name="Oval 97"/>
          <p:cNvSpPr>
            <a:spLocks noChangeArrowheads="1"/>
          </p:cNvSpPr>
          <p:nvPr/>
        </p:nvSpPr>
        <p:spPr bwMode="auto">
          <a:xfrm rot="14317620">
            <a:off x="81486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0" name="Oval 98"/>
          <p:cNvSpPr>
            <a:spLocks noChangeArrowheads="1"/>
          </p:cNvSpPr>
          <p:nvPr/>
        </p:nvSpPr>
        <p:spPr bwMode="auto">
          <a:xfrm rot="14317620">
            <a:off x="82248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1" name="Oval 99"/>
          <p:cNvSpPr>
            <a:spLocks noChangeArrowheads="1"/>
          </p:cNvSpPr>
          <p:nvPr/>
        </p:nvSpPr>
        <p:spPr bwMode="auto">
          <a:xfrm rot="14317620">
            <a:off x="7920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2" name="Oval 100"/>
          <p:cNvSpPr>
            <a:spLocks noChangeArrowheads="1"/>
          </p:cNvSpPr>
          <p:nvPr/>
        </p:nvSpPr>
        <p:spPr bwMode="auto">
          <a:xfrm rot="14317620">
            <a:off x="70818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3" name="Oval 101"/>
          <p:cNvSpPr>
            <a:spLocks noChangeArrowheads="1"/>
          </p:cNvSpPr>
          <p:nvPr/>
        </p:nvSpPr>
        <p:spPr bwMode="auto">
          <a:xfrm rot="14317620">
            <a:off x="7234238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4" name="Oval 102"/>
          <p:cNvSpPr>
            <a:spLocks noChangeArrowheads="1"/>
          </p:cNvSpPr>
          <p:nvPr/>
        </p:nvSpPr>
        <p:spPr bwMode="auto">
          <a:xfrm rot="14317620">
            <a:off x="76152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5" name="Oval 103"/>
          <p:cNvSpPr>
            <a:spLocks noChangeArrowheads="1"/>
          </p:cNvSpPr>
          <p:nvPr/>
        </p:nvSpPr>
        <p:spPr bwMode="auto">
          <a:xfrm rot="14317620">
            <a:off x="8453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6" name="Oval 104"/>
          <p:cNvSpPr>
            <a:spLocks noChangeArrowheads="1"/>
          </p:cNvSpPr>
          <p:nvPr/>
        </p:nvSpPr>
        <p:spPr bwMode="auto">
          <a:xfrm rot="14317620">
            <a:off x="9748838" y="2625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7" name="Oval 105"/>
          <p:cNvSpPr>
            <a:spLocks noChangeArrowheads="1"/>
          </p:cNvSpPr>
          <p:nvPr/>
        </p:nvSpPr>
        <p:spPr bwMode="auto">
          <a:xfrm rot="14317620">
            <a:off x="7767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38" name="Text Box 106"/>
          <p:cNvSpPr txBox="1">
            <a:spLocks noChangeArrowheads="1"/>
          </p:cNvSpPr>
          <p:nvPr/>
        </p:nvSpPr>
        <p:spPr bwMode="auto">
          <a:xfrm>
            <a:off x="6492875" y="1939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016939" name="Oval 107"/>
          <p:cNvSpPr>
            <a:spLocks noChangeArrowheads="1"/>
          </p:cNvSpPr>
          <p:nvPr/>
        </p:nvSpPr>
        <p:spPr bwMode="auto">
          <a:xfrm rot="14317620">
            <a:off x="95964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0" name="Line 108"/>
          <p:cNvSpPr>
            <a:spLocks noChangeShapeType="1"/>
          </p:cNvSpPr>
          <p:nvPr/>
        </p:nvSpPr>
        <p:spPr bwMode="auto">
          <a:xfrm flipV="1">
            <a:off x="7005638" y="1905000"/>
            <a:ext cx="2667000" cy="914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1" name="Line 109"/>
          <p:cNvSpPr>
            <a:spLocks noChangeShapeType="1"/>
          </p:cNvSpPr>
          <p:nvPr/>
        </p:nvSpPr>
        <p:spPr bwMode="auto">
          <a:xfrm flipV="1">
            <a:off x="7158038" y="2971800"/>
            <a:ext cx="2667000" cy="838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6942" name="Rectangle 110"/>
          <p:cNvSpPr>
            <a:spLocks noChangeArrowheads="1"/>
          </p:cNvSpPr>
          <p:nvPr/>
        </p:nvSpPr>
        <p:spPr bwMode="auto">
          <a:xfrm rot="16200000">
            <a:off x="14493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3" name="Rectangle 111"/>
          <p:cNvSpPr>
            <a:spLocks noChangeArrowheads="1"/>
          </p:cNvSpPr>
          <p:nvPr/>
        </p:nvSpPr>
        <p:spPr bwMode="auto">
          <a:xfrm rot="16200000">
            <a:off x="58689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1016944" name="Line 112"/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6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Residual Analysis for Homoscedasticity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2F15B-11FD-4643-AE96-5DCE9B8F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552576"/>
            <a:ext cx="10160000" cy="50800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945A8F59-FC25-0F4C-9DA9-ABA5C010DC94}"/>
              </a:ext>
            </a:extLst>
          </p:cNvPr>
          <p:cNvSpPr/>
          <p:nvPr/>
        </p:nvSpPr>
        <p:spPr>
          <a:xfrm>
            <a:off x="838200" y="15525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(weight ~ height, women)</a:t>
            </a:r>
          </a:p>
        </p:txBody>
      </p:sp>
    </p:spTree>
    <p:extLst>
      <p:ext uri="{BB962C8B-B14F-4D97-AF65-F5344CB8AC3E}">
        <p14:creationId xmlns:p14="http://schemas.microsoft.com/office/powerpoint/2010/main" val="425519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Example Residual Plot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902029"/>
              </p:ext>
            </p:extLst>
          </p:nvPr>
        </p:nvGraphicFramePr>
        <p:xfrm>
          <a:off x="6019800" y="1981200"/>
          <a:ext cx="5334000" cy="384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Chart" r:id="rId3" imgW="4638502" imgH="3400517" progId="Excel.Sheet.8">
                  <p:embed/>
                </p:oleObj>
              </mc:Choice>
              <mc:Fallback>
                <p:oleObj name="Chart" r:id="rId3" imgW="4638502" imgH="3400517" progId="Excel.Sheet.8">
                  <p:embed/>
                  <p:pic>
                    <p:nvPicPr>
                      <p:cNvPr id="716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981200"/>
                        <a:ext cx="5334000" cy="38401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1" name="Group 51"/>
          <p:cNvGraphicFramePr>
            <a:graphicFrameLocks noGrp="1"/>
          </p:cNvGraphicFramePr>
          <p:nvPr/>
        </p:nvGraphicFramePr>
        <p:xfrm>
          <a:off x="1752600" y="1981200"/>
          <a:ext cx="3048000" cy="406908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925"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RESIDUAL OUTPUT</a:t>
                      </a:r>
                      <a:endParaRPr kumimoji="0" lang="en-US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TW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Predicted House Price 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Residuals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1</a:t>
                      </a:r>
                      <a:endParaRPr kumimoji="0" lang="en-US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251.92316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-6.923162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273.87671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38.12329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284.85348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-5.853484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304.06284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3.937162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5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218.99284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-19.99284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6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268.38832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-49.38832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7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356.20251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48.79749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8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367.17929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-43.17929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9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254.6674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64.33264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10</a:t>
                      </a:r>
                      <a:endParaRPr kumimoji="0" lang="en-US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284.85348</a:t>
                      </a:r>
                      <a:endParaRPr kumimoji="0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-29.85348</a:t>
                      </a:r>
                      <a:endParaRPr kumimoji="0" lang="en-US" altLang="zh-TW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9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6FBD726-A132-EC41-8749-9D8BF0CF9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Leverage and Influence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141845E-7C0E-F746-8838-73F41DCC8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folHlink"/>
                </a:solidFill>
              </a:rPr>
              <a:t>Leverage</a:t>
            </a:r>
            <a:r>
              <a:rPr lang="en-US" altLang="en-US" dirty="0"/>
              <a:t> is a function of the explanatory variable(s) alone and measures the potential for a data point to affect the model parameter estimates. </a:t>
            </a:r>
          </a:p>
          <a:p>
            <a:r>
              <a:rPr lang="en-US" altLang="en-US" dirty="0">
                <a:solidFill>
                  <a:schemeClr val="folHlink"/>
                </a:solidFill>
              </a:rPr>
              <a:t>Influence</a:t>
            </a:r>
            <a:r>
              <a:rPr lang="en-US" altLang="en-US" dirty="0"/>
              <a:t> is a measure of how much a data point actually does affect the estimated model.</a:t>
            </a:r>
          </a:p>
        </p:txBody>
      </p:sp>
    </p:spTree>
    <p:extLst>
      <p:ext uri="{BB962C8B-B14F-4D97-AF65-F5344CB8AC3E}">
        <p14:creationId xmlns:p14="http://schemas.microsoft.com/office/powerpoint/2010/main" val="33805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6FBD726-A132-EC41-8749-9D8BF0CF9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Leverage and Influence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7F79C-8041-764C-998E-FA042308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552576"/>
            <a:ext cx="10160000" cy="50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2D42D-1008-A040-848A-988FE4ECCB5E}"/>
              </a:ext>
            </a:extLst>
          </p:cNvPr>
          <p:cNvSpPr/>
          <p:nvPr/>
        </p:nvSpPr>
        <p:spPr>
          <a:xfrm>
            <a:off x="838200" y="15525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(weight ~ height, women)</a:t>
            </a:r>
          </a:p>
        </p:txBody>
      </p:sp>
    </p:spTree>
    <p:extLst>
      <p:ext uri="{BB962C8B-B14F-4D97-AF65-F5344CB8AC3E}">
        <p14:creationId xmlns:p14="http://schemas.microsoft.com/office/powerpoint/2010/main" val="32940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Avoiding the Pitfalls of Regression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CF547-215F-404E-953E-D0371618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Start with a scatter plot of X on Y to observe possible relationship</a:t>
            </a:r>
          </a:p>
          <a:p>
            <a:r>
              <a:rPr lang="en-US" altLang="zh-TW" dirty="0">
                <a:ea typeface="新細明體" charset="-120"/>
              </a:rPr>
              <a:t>Perform residual analysis to check the assumptions</a:t>
            </a:r>
          </a:p>
          <a:p>
            <a:r>
              <a:rPr lang="en-US" altLang="zh-TW" dirty="0">
                <a:ea typeface="新細明體" charset="-120"/>
              </a:rPr>
              <a:t>Plot the residuals to check for violations of assumptions</a:t>
            </a:r>
          </a:p>
          <a:p>
            <a:r>
              <a:rPr lang="en-US" altLang="zh-TW" dirty="0">
                <a:ea typeface="新細明體" charset="-120"/>
              </a:rPr>
              <a:t>Use a histogram, box plot, or normal probability plot of the residuals</a:t>
            </a:r>
          </a:p>
        </p:txBody>
      </p:sp>
    </p:spTree>
    <p:extLst>
      <p:ext uri="{BB962C8B-B14F-4D97-AF65-F5344CB8AC3E}">
        <p14:creationId xmlns:p14="http://schemas.microsoft.com/office/powerpoint/2010/main" val="40033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Avoiding the Pitfalls of Regression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FDC47B-EFD7-DC4C-BE60-560EA548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If there is violation of any assumption, use alternative methods.</a:t>
            </a:r>
          </a:p>
          <a:p>
            <a:r>
              <a:rPr lang="en-US" altLang="zh-TW" dirty="0">
                <a:ea typeface="新細明體" charset="-120"/>
              </a:rPr>
              <a:t>If there is no evidence of assumption violation, then test for the significance of the regression coefficients and construct confidence intervals and prediction intervals.</a:t>
            </a:r>
          </a:p>
          <a:p>
            <a:r>
              <a:rPr lang="en-US" altLang="zh-TW" dirty="0">
                <a:ea typeface="新細明體" charset="-120"/>
              </a:rPr>
              <a:t>Avoid extrapolating outside the range of your data.</a:t>
            </a:r>
          </a:p>
          <a:p>
            <a:endParaRPr lang="en-US" altLang="zh-TW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53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Inferences About the Slope: t Test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C1881-EBEA-9A4E-A2D7-6396E071D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t test for a population slope</a:t>
            </a:r>
          </a:p>
          <a:p>
            <a:pPr lvl="1"/>
            <a:r>
              <a:rPr lang="en-US" altLang="zh-TW" dirty="0">
                <a:ea typeface="新細明體" charset="-120"/>
              </a:rPr>
              <a:t>Is there a linear relationship between X and Y?</a:t>
            </a:r>
          </a:p>
          <a:p>
            <a:endParaRPr lang="en-US" altLang="zh-TW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Null and alternative hypotheses</a:t>
            </a:r>
          </a:p>
          <a:p>
            <a:pPr lvl="1"/>
            <a:r>
              <a:rPr lang="en-US" altLang="zh-TW" dirty="0">
                <a:ea typeface="新細明體" charset="-120"/>
              </a:rPr>
              <a:t>  H</a:t>
            </a:r>
            <a:r>
              <a:rPr lang="en-US" altLang="zh-TW" baseline="-25000" dirty="0">
                <a:ea typeface="新細明體" charset="-120"/>
              </a:rPr>
              <a:t>0</a:t>
            </a:r>
            <a:r>
              <a:rPr lang="en-US" altLang="zh-TW" dirty="0">
                <a:ea typeface="新細明體" charset="-120"/>
              </a:rPr>
              <a:t>:  </a:t>
            </a:r>
            <a:r>
              <a:rPr lang="el-GR" dirty="0"/>
              <a:t>β</a:t>
            </a:r>
            <a:r>
              <a:rPr lang="en-US" altLang="zh-TW" baseline="-25000" dirty="0">
                <a:ea typeface="新細明體" charset="-120"/>
              </a:rPr>
              <a:t>1</a:t>
            </a:r>
            <a:r>
              <a:rPr lang="en-US" altLang="zh-TW" dirty="0">
                <a:ea typeface="新細明體" charset="-120"/>
              </a:rPr>
              <a:t> = 0	(no linear relationship)</a:t>
            </a:r>
          </a:p>
          <a:p>
            <a:pPr lvl="1"/>
            <a:r>
              <a:rPr lang="en-US" altLang="zh-TW" dirty="0">
                <a:ea typeface="新細明體" charset="-120"/>
              </a:rPr>
              <a:t>  H</a:t>
            </a:r>
            <a:r>
              <a:rPr lang="en-US" altLang="zh-TW" baseline="-25000" dirty="0">
                <a:ea typeface="新細明體" charset="-120"/>
              </a:rPr>
              <a:t>1</a:t>
            </a:r>
            <a:r>
              <a:rPr lang="en-US" altLang="zh-TW" dirty="0">
                <a:ea typeface="新細明體" charset="-120"/>
              </a:rPr>
              <a:t>:  </a:t>
            </a:r>
            <a:r>
              <a:rPr lang="el-GR" dirty="0"/>
              <a:t>β</a:t>
            </a:r>
            <a:r>
              <a:rPr lang="en-US" altLang="zh-TW" baseline="-25000" dirty="0">
                <a:ea typeface="新細明體" charset="-120"/>
              </a:rPr>
              <a:t>1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dirty="0">
                <a:ea typeface="新細明體" charset="-120"/>
              </a:rPr>
              <a:t> 0	(linear relationship does exist)</a:t>
            </a:r>
          </a:p>
          <a:p>
            <a:endParaRPr lang="en-US" dirty="0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zh-TW"/>
              <a:t>Chap 13-</a:t>
            </a:r>
            <a:fld id="{C6172B03-4ADE-44D2-88ED-09AD92C46D69}" type="slidenum">
              <a:rPr lang="en-US" altLang="zh-TW"/>
              <a:pPr/>
              <a:t>28</a:t>
            </a:fld>
            <a:endParaRPr lang="en-US" altLang="zh-TW"/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716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charset="-120"/>
              </a:rPr>
              <a:t>t Test Example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048000" y="2133600"/>
            <a:ext cx="40386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>
              <a:spcBef>
                <a:spcPct val="20000"/>
              </a:spcBef>
            </a:pPr>
            <a:r>
              <a:rPr lang="en-US" altLang="zh-TW" sz="2800" dirty="0">
                <a:latin typeface="Times New Roman" pitchFamily="18" charset="0"/>
                <a:ea typeface="新細明體" charset="-120"/>
              </a:rPr>
              <a:t>Test Statistic:  </a:t>
            </a:r>
            <a:r>
              <a:rPr lang="en-US" altLang="zh-TW" sz="2800" b="1" dirty="0">
                <a:latin typeface="Times New Roman" pitchFamily="18" charset="0"/>
                <a:ea typeface="新細明體" charset="-120"/>
              </a:rPr>
              <a:t>t = 3.329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6096000" y="4419601"/>
            <a:ext cx="5867400" cy="9515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>
                <a:latin typeface="Times New Roman" pitchFamily="18" charset="0"/>
                <a:ea typeface="新細明體" charset="-120"/>
              </a:rPr>
              <a:t>There is sufficient evidence that square footage affects house price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6096001" y="3657600"/>
            <a:ext cx="3971925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latin typeface="Times New Roman" pitchFamily="18" charset="0"/>
                <a:ea typeface="新細明體" charset="-120"/>
              </a:rPr>
              <a:t>Decision:  Reject H</a:t>
            </a:r>
            <a:r>
              <a:rPr lang="en-US" altLang="zh-TW" sz="2800" baseline="-25000">
                <a:latin typeface="Times New Roman" pitchFamily="18" charset="0"/>
                <a:ea typeface="新細明體" charset="-120"/>
              </a:rPr>
              <a:t>0</a:t>
            </a:r>
          </a:p>
        </p:txBody>
      </p:sp>
      <p:sp>
        <p:nvSpPr>
          <p:cNvPr id="79917" name="Rectangle 45"/>
          <p:cNvSpPr>
            <a:spLocks noChangeArrowheads="1"/>
          </p:cNvSpPr>
          <p:nvPr/>
        </p:nvSpPr>
        <p:spPr bwMode="auto">
          <a:xfrm>
            <a:off x="3962400" y="5562600"/>
            <a:ext cx="914400" cy="228600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18" name="Rectangle 46"/>
          <p:cNvSpPr>
            <a:spLocks noChangeArrowheads="1"/>
          </p:cNvSpPr>
          <p:nvPr/>
        </p:nvSpPr>
        <p:spPr bwMode="auto">
          <a:xfrm>
            <a:off x="2362200" y="5562600"/>
            <a:ext cx="1066800" cy="228600"/>
          </a:xfrm>
          <a:prstGeom prst="rect">
            <a:avLst/>
          </a:prstGeom>
          <a:solidFill>
            <a:srgbClr val="FDE0B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19" name="Text Box 47"/>
          <p:cNvSpPr txBox="1">
            <a:spLocks noChangeArrowheads="1"/>
          </p:cNvSpPr>
          <p:nvPr/>
        </p:nvSpPr>
        <p:spPr bwMode="auto">
          <a:xfrm>
            <a:off x="4648200" y="5029200"/>
            <a:ext cx="990600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400">
                <a:ea typeface="新細明體" charset="-120"/>
              </a:rPr>
              <a:t>Reject H</a:t>
            </a:r>
            <a:r>
              <a:rPr lang="en-US" altLang="zh-TW" sz="1400" baseline="-25000">
                <a:ea typeface="新細明體" charset="-120"/>
              </a:rPr>
              <a:t>0</a:t>
            </a:r>
          </a:p>
        </p:txBody>
      </p:sp>
      <p:sp>
        <p:nvSpPr>
          <p:cNvPr id="79920" name="Text Box 48"/>
          <p:cNvSpPr txBox="1">
            <a:spLocks noChangeArrowheads="1"/>
          </p:cNvSpPr>
          <p:nvPr/>
        </p:nvSpPr>
        <p:spPr bwMode="auto">
          <a:xfrm>
            <a:off x="1905000" y="5029200"/>
            <a:ext cx="990600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400">
                <a:ea typeface="新細明體" charset="-120"/>
              </a:rPr>
              <a:t>Reject H</a:t>
            </a:r>
            <a:r>
              <a:rPr lang="en-US" altLang="zh-TW" sz="1400" baseline="-25000">
                <a:ea typeface="新細明體" charset="-120"/>
              </a:rPr>
              <a:t>0</a:t>
            </a:r>
          </a:p>
        </p:txBody>
      </p:sp>
      <p:sp>
        <p:nvSpPr>
          <p:cNvPr id="79921" name="Freeform 49"/>
          <p:cNvSpPr>
            <a:spLocks/>
          </p:cNvSpPr>
          <p:nvPr/>
        </p:nvSpPr>
        <p:spPr bwMode="auto">
          <a:xfrm>
            <a:off x="4414838" y="4241801"/>
            <a:ext cx="850900" cy="561975"/>
          </a:xfrm>
          <a:custGeom>
            <a:avLst/>
            <a:gdLst/>
            <a:ahLst/>
            <a:cxnLst>
              <a:cxn ang="0">
                <a:pos x="536" y="351"/>
              </a:cxn>
              <a:cxn ang="0">
                <a:pos x="535" y="312"/>
              </a:cxn>
              <a:cxn ang="0">
                <a:pos x="315" y="273"/>
              </a:cxn>
              <a:cxn ang="0">
                <a:pos x="188" y="208"/>
              </a:cxn>
              <a:cxn ang="0">
                <a:pos x="117" y="153"/>
              </a:cxn>
              <a:cxn ang="0">
                <a:pos x="3" y="0"/>
              </a:cxn>
              <a:cxn ang="0">
                <a:pos x="0" y="354"/>
              </a:cxn>
              <a:cxn ang="0">
                <a:pos x="527" y="351"/>
              </a:cxn>
              <a:cxn ang="0">
                <a:pos x="527" y="347"/>
              </a:cxn>
            </a:cxnLst>
            <a:rect l="0" t="0" r="r" b="b"/>
            <a:pathLst>
              <a:path w="536" h="354">
                <a:moveTo>
                  <a:pt x="536" y="351"/>
                </a:moveTo>
                <a:lnTo>
                  <a:pt x="535" y="312"/>
                </a:lnTo>
                <a:lnTo>
                  <a:pt x="315" y="273"/>
                </a:lnTo>
                <a:lnTo>
                  <a:pt x="188" y="208"/>
                </a:lnTo>
                <a:lnTo>
                  <a:pt x="117" y="153"/>
                </a:lnTo>
                <a:lnTo>
                  <a:pt x="3" y="0"/>
                </a:lnTo>
                <a:lnTo>
                  <a:pt x="0" y="354"/>
                </a:lnTo>
                <a:lnTo>
                  <a:pt x="527" y="351"/>
                </a:lnTo>
                <a:lnTo>
                  <a:pt x="527" y="347"/>
                </a:lnTo>
              </a:path>
            </a:pathLst>
          </a:custGeom>
          <a:solidFill>
            <a:srgbClr val="99CCFF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922" name="Freeform 50"/>
          <p:cNvSpPr>
            <a:spLocks/>
          </p:cNvSpPr>
          <p:nvPr/>
        </p:nvSpPr>
        <p:spPr bwMode="auto">
          <a:xfrm>
            <a:off x="2117726" y="4308475"/>
            <a:ext cx="854075" cy="495300"/>
          </a:xfrm>
          <a:custGeom>
            <a:avLst/>
            <a:gdLst/>
            <a:ahLst/>
            <a:cxnLst>
              <a:cxn ang="0">
                <a:pos x="0" y="312"/>
              </a:cxn>
              <a:cxn ang="0">
                <a:pos x="0" y="267"/>
              </a:cxn>
              <a:cxn ang="0">
                <a:pos x="219" y="235"/>
              </a:cxn>
              <a:cxn ang="0">
                <a:pos x="330" y="190"/>
              </a:cxn>
              <a:cxn ang="0">
                <a:pos x="403" y="141"/>
              </a:cxn>
              <a:cxn ang="0">
                <a:pos x="537" y="0"/>
              </a:cxn>
              <a:cxn ang="0">
                <a:pos x="538" y="309"/>
              </a:cxn>
              <a:cxn ang="0">
                <a:pos x="18" y="309"/>
              </a:cxn>
              <a:cxn ang="0">
                <a:pos x="18" y="305"/>
              </a:cxn>
            </a:cxnLst>
            <a:rect l="0" t="0" r="r" b="b"/>
            <a:pathLst>
              <a:path w="538" h="312">
                <a:moveTo>
                  <a:pt x="0" y="312"/>
                </a:moveTo>
                <a:lnTo>
                  <a:pt x="0" y="267"/>
                </a:lnTo>
                <a:lnTo>
                  <a:pt x="219" y="235"/>
                </a:lnTo>
                <a:lnTo>
                  <a:pt x="330" y="190"/>
                </a:lnTo>
                <a:lnTo>
                  <a:pt x="403" y="141"/>
                </a:lnTo>
                <a:lnTo>
                  <a:pt x="537" y="0"/>
                </a:lnTo>
                <a:lnTo>
                  <a:pt x="538" y="309"/>
                </a:lnTo>
                <a:lnTo>
                  <a:pt x="18" y="309"/>
                </a:lnTo>
                <a:lnTo>
                  <a:pt x="18" y="305"/>
                </a:lnTo>
              </a:path>
            </a:pathLst>
          </a:custGeom>
          <a:solidFill>
            <a:srgbClr val="99CCFF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923" name="Freeform 51"/>
          <p:cNvSpPr>
            <a:spLocks/>
          </p:cNvSpPr>
          <p:nvPr/>
        </p:nvSpPr>
        <p:spPr bwMode="auto">
          <a:xfrm>
            <a:off x="2133600" y="3429000"/>
            <a:ext cx="1600200" cy="1295400"/>
          </a:xfrm>
          <a:custGeom>
            <a:avLst/>
            <a:gdLst/>
            <a:ahLst/>
            <a:cxnLst>
              <a:cxn ang="0">
                <a:pos x="0" y="575"/>
              </a:cxn>
              <a:cxn ang="0">
                <a:pos x="63" y="570"/>
              </a:cxn>
              <a:cxn ang="0">
                <a:pos x="95" y="562"/>
              </a:cxn>
              <a:cxn ang="0">
                <a:pos x="127" y="553"/>
              </a:cxn>
              <a:cxn ang="0">
                <a:pos x="158" y="540"/>
              </a:cxn>
              <a:cxn ang="0">
                <a:pos x="190" y="521"/>
              </a:cxn>
              <a:cxn ang="0">
                <a:pos x="222" y="498"/>
              </a:cxn>
              <a:cxn ang="0">
                <a:pos x="284" y="432"/>
              </a:cxn>
              <a:cxn ang="0">
                <a:pos x="347" y="338"/>
              </a:cxn>
              <a:cxn ang="0">
                <a:pos x="410" y="224"/>
              </a:cxn>
              <a:cxn ang="0">
                <a:pos x="441" y="167"/>
              </a:cxn>
              <a:cxn ang="0">
                <a:pos x="473" y="114"/>
              </a:cxn>
              <a:cxn ang="0">
                <a:pos x="505" y="67"/>
              </a:cxn>
              <a:cxn ang="0">
                <a:pos x="535" y="31"/>
              </a:cxn>
              <a:cxn ang="0">
                <a:pos x="567" y="8"/>
              </a:cxn>
              <a:cxn ang="0">
                <a:pos x="599" y="0"/>
              </a:cxn>
            </a:cxnLst>
            <a:rect l="0" t="0" r="r" b="b"/>
            <a:pathLst>
              <a:path w="600" h="576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924" name="Freeform 52"/>
          <p:cNvSpPr>
            <a:spLocks/>
          </p:cNvSpPr>
          <p:nvPr/>
        </p:nvSpPr>
        <p:spPr bwMode="auto">
          <a:xfrm>
            <a:off x="3733800" y="3429000"/>
            <a:ext cx="1524000" cy="1295400"/>
          </a:xfrm>
          <a:custGeom>
            <a:avLst/>
            <a:gdLst/>
            <a:ahLst/>
            <a:cxnLst>
              <a:cxn ang="0">
                <a:pos x="575" y="575"/>
              </a:cxn>
              <a:cxn ang="0">
                <a:pos x="515" y="570"/>
              </a:cxn>
              <a:cxn ang="0">
                <a:pos x="484" y="562"/>
              </a:cxn>
              <a:cxn ang="0">
                <a:pos x="455" y="553"/>
              </a:cxn>
              <a:cxn ang="0">
                <a:pos x="424" y="540"/>
              </a:cxn>
              <a:cxn ang="0">
                <a:pos x="393" y="521"/>
              </a:cxn>
              <a:cxn ang="0">
                <a:pos x="364" y="498"/>
              </a:cxn>
              <a:cxn ang="0">
                <a:pos x="303" y="432"/>
              </a:cxn>
              <a:cxn ang="0">
                <a:pos x="242" y="338"/>
              </a:cxn>
              <a:cxn ang="0">
                <a:pos x="182" y="224"/>
              </a:cxn>
              <a:cxn ang="0">
                <a:pos x="151" y="167"/>
              </a:cxn>
              <a:cxn ang="0">
                <a:pos x="120" y="114"/>
              </a:cxn>
              <a:cxn ang="0">
                <a:pos x="91" y="67"/>
              </a:cxn>
              <a:cxn ang="0">
                <a:pos x="60" y="31"/>
              </a:cxn>
              <a:cxn ang="0">
                <a:pos x="30" y="8"/>
              </a:cxn>
              <a:cxn ang="0">
                <a:pos x="0" y="0"/>
              </a:cxn>
            </a:cxnLst>
            <a:rect l="0" t="0" r="r" b="b"/>
            <a:pathLst>
              <a:path w="576" h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9925" name="Line 53"/>
          <p:cNvSpPr>
            <a:spLocks noChangeShapeType="1"/>
          </p:cNvSpPr>
          <p:nvPr/>
        </p:nvSpPr>
        <p:spPr bwMode="auto">
          <a:xfrm>
            <a:off x="2057400" y="4800600"/>
            <a:ext cx="3200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26" name="Line 54"/>
          <p:cNvSpPr>
            <a:spLocks noChangeShapeType="1"/>
          </p:cNvSpPr>
          <p:nvPr/>
        </p:nvSpPr>
        <p:spPr bwMode="auto">
          <a:xfrm>
            <a:off x="2590800" y="42672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27" name="Rectangle 55"/>
          <p:cNvSpPr>
            <a:spLocks noChangeArrowheads="1"/>
          </p:cNvSpPr>
          <p:nvPr/>
        </p:nvSpPr>
        <p:spPr bwMode="auto">
          <a:xfrm flipH="1">
            <a:off x="1981200" y="3962401"/>
            <a:ext cx="1066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Symbol" pitchFamily="18" charset="2"/>
                <a:ea typeface="新細明體" charset="-120"/>
              </a:rPr>
              <a:t>a</a:t>
            </a:r>
            <a:r>
              <a:rPr lang="en-US" altLang="zh-TW" sz="1600">
                <a:ea typeface="新細明體" charset="-120"/>
              </a:rPr>
              <a:t>/2=.025</a:t>
            </a:r>
          </a:p>
        </p:txBody>
      </p:sp>
      <p:sp>
        <p:nvSpPr>
          <p:cNvPr id="79928" name="Line 56"/>
          <p:cNvSpPr>
            <a:spLocks noChangeShapeType="1"/>
          </p:cNvSpPr>
          <p:nvPr/>
        </p:nvSpPr>
        <p:spPr bwMode="auto">
          <a:xfrm>
            <a:off x="3733800" y="3429000"/>
            <a:ext cx="0" cy="1371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zh-TW" altLang="en-US"/>
          </a:p>
        </p:txBody>
      </p:sp>
      <p:sp>
        <p:nvSpPr>
          <p:cNvPr id="79929" name="Line 57"/>
          <p:cNvSpPr>
            <a:spLocks noChangeShapeType="1"/>
          </p:cNvSpPr>
          <p:nvPr/>
        </p:nvSpPr>
        <p:spPr bwMode="auto">
          <a:xfrm>
            <a:off x="2971800" y="48768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30" name="Text Box 58"/>
          <p:cNvSpPr txBox="1">
            <a:spLocks noChangeArrowheads="1"/>
          </p:cNvSpPr>
          <p:nvPr/>
        </p:nvSpPr>
        <p:spPr bwMode="auto">
          <a:xfrm>
            <a:off x="2590800" y="5105401"/>
            <a:ext cx="68580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2000">
                <a:ea typeface="新細明體" charset="-120"/>
              </a:rPr>
              <a:t>-t</a:t>
            </a:r>
            <a:r>
              <a:rPr lang="el-GR" sz="2000" baseline="-25000">
                <a:cs typeface="Arial" charset="0"/>
              </a:rPr>
              <a:t>α</a:t>
            </a:r>
            <a:r>
              <a:rPr lang="en-US" altLang="zh-TW" sz="2000" baseline="-25000">
                <a:ea typeface="新細明體" charset="-120"/>
                <a:cs typeface="Arial" charset="0"/>
              </a:rPr>
              <a:t>/2</a:t>
            </a:r>
            <a:endParaRPr lang="el-GR" sz="2000" baseline="-25000">
              <a:cs typeface="Arial" charset="0"/>
            </a:endParaRPr>
          </a:p>
        </p:txBody>
      </p:sp>
      <p:sp>
        <p:nvSpPr>
          <p:cNvPr id="79931" name="Line 59"/>
          <p:cNvSpPr>
            <a:spLocks noChangeShapeType="1"/>
          </p:cNvSpPr>
          <p:nvPr/>
        </p:nvSpPr>
        <p:spPr bwMode="auto">
          <a:xfrm>
            <a:off x="2971800" y="5029200"/>
            <a:ext cx="1447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32" name="Text Box 60"/>
          <p:cNvSpPr txBox="1">
            <a:spLocks noChangeArrowheads="1"/>
          </p:cNvSpPr>
          <p:nvPr/>
        </p:nvSpPr>
        <p:spPr bwMode="auto">
          <a:xfrm>
            <a:off x="2895600" y="5029200"/>
            <a:ext cx="1524000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400">
                <a:ea typeface="新細明體" charset="-120"/>
              </a:rPr>
              <a:t>Do not reject H</a:t>
            </a:r>
            <a:r>
              <a:rPr lang="en-US" altLang="zh-TW" sz="1400" baseline="-25000">
                <a:ea typeface="新細明體" charset="-120"/>
              </a:rPr>
              <a:t>0</a:t>
            </a:r>
          </a:p>
        </p:txBody>
      </p:sp>
      <p:sp>
        <p:nvSpPr>
          <p:cNvPr id="79933" name="Line 61"/>
          <p:cNvSpPr>
            <a:spLocks noChangeShapeType="1"/>
          </p:cNvSpPr>
          <p:nvPr/>
        </p:nvSpPr>
        <p:spPr bwMode="auto">
          <a:xfrm>
            <a:off x="1828800" y="50292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34" name="Text Box 62"/>
          <p:cNvSpPr txBox="1">
            <a:spLocks noChangeArrowheads="1"/>
          </p:cNvSpPr>
          <p:nvPr/>
        </p:nvSpPr>
        <p:spPr bwMode="auto">
          <a:xfrm>
            <a:off x="3505200" y="5257801"/>
            <a:ext cx="457200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  <a:endParaRPr lang="el-GR" baseline="-25000">
              <a:cs typeface="Arial" charset="0"/>
            </a:endParaRPr>
          </a:p>
        </p:txBody>
      </p:sp>
      <p:sp>
        <p:nvSpPr>
          <p:cNvPr id="79935" name="Text Box 63"/>
          <p:cNvSpPr txBox="1">
            <a:spLocks noChangeArrowheads="1"/>
          </p:cNvSpPr>
          <p:nvPr/>
        </p:nvSpPr>
        <p:spPr bwMode="auto">
          <a:xfrm>
            <a:off x="4191000" y="5105401"/>
            <a:ext cx="60960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2000">
                <a:ea typeface="新細明體" charset="-120"/>
              </a:rPr>
              <a:t>t</a:t>
            </a:r>
            <a:r>
              <a:rPr lang="el-GR" sz="2000" baseline="-25000">
                <a:cs typeface="Arial" charset="0"/>
              </a:rPr>
              <a:t>α</a:t>
            </a:r>
            <a:r>
              <a:rPr lang="en-US" altLang="zh-TW" sz="2000" baseline="-25000">
                <a:ea typeface="新細明體" charset="-120"/>
                <a:cs typeface="Arial" charset="0"/>
              </a:rPr>
              <a:t>/2</a:t>
            </a:r>
            <a:endParaRPr lang="el-GR" sz="2000" baseline="-25000">
              <a:cs typeface="Arial" charset="0"/>
            </a:endParaRPr>
          </a:p>
        </p:txBody>
      </p:sp>
      <p:sp>
        <p:nvSpPr>
          <p:cNvPr id="79936" name="Line 64"/>
          <p:cNvSpPr>
            <a:spLocks noChangeShapeType="1"/>
          </p:cNvSpPr>
          <p:nvPr/>
        </p:nvSpPr>
        <p:spPr bwMode="auto">
          <a:xfrm>
            <a:off x="4419600" y="48768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37" name="Freeform 65"/>
          <p:cNvSpPr>
            <a:spLocks/>
          </p:cNvSpPr>
          <p:nvPr/>
        </p:nvSpPr>
        <p:spPr bwMode="auto">
          <a:xfrm>
            <a:off x="4572000" y="4237038"/>
            <a:ext cx="204788" cy="411162"/>
          </a:xfrm>
          <a:custGeom>
            <a:avLst/>
            <a:gdLst/>
            <a:ahLst/>
            <a:cxnLst>
              <a:cxn ang="0">
                <a:pos x="48" y="0"/>
              </a:cxn>
              <a:cxn ang="0">
                <a:pos x="0" y="249"/>
              </a:cxn>
            </a:cxnLst>
            <a:rect l="0" t="0" r="r" b="b"/>
            <a:pathLst>
              <a:path w="48" h="249">
                <a:moveTo>
                  <a:pt x="48" y="0"/>
                </a:moveTo>
                <a:lnTo>
                  <a:pt x="0" y="24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938" name="Rectangle 66"/>
          <p:cNvSpPr>
            <a:spLocks noChangeArrowheads="1"/>
          </p:cNvSpPr>
          <p:nvPr/>
        </p:nvSpPr>
        <p:spPr bwMode="auto">
          <a:xfrm flipH="1">
            <a:off x="4495800" y="3962401"/>
            <a:ext cx="1219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Symbol" pitchFamily="18" charset="2"/>
                <a:ea typeface="新細明體" charset="-120"/>
              </a:rPr>
              <a:t>a</a:t>
            </a:r>
            <a:r>
              <a:rPr lang="en-US" altLang="zh-TW" sz="1600">
                <a:ea typeface="新細明體" charset="-120"/>
              </a:rPr>
              <a:t>/2=.025</a:t>
            </a:r>
          </a:p>
        </p:txBody>
      </p:sp>
      <p:sp>
        <p:nvSpPr>
          <p:cNvPr id="79939" name="Rectangle 67"/>
          <p:cNvSpPr>
            <a:spLocks noChangeArrowheads="1"/>
          </p:cNvSpPr>
          <p:nvPr/>
        </p:nvSpPr>
        <p:spPr bwMode="auto">
          <a:xfrm flipH="1">
            <a:off x="2362200" y="5486400"/>
            <a:ext cx="1219200" cy="393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 dirty="0">
                <a:ea typeface="新細明體" charset="-120"/>
              </a:rPr>
              <a:t>-2.3060</a:t>
            </a:r>
          </a:p>
        </p:txBody>
      </p:sp>
      <p:sp>
        <p:nvSpPr>
          <p:cNvPr id="79940" name="Rectangle 68"/>
          <p:cNvSpPr>
            <a:spLocks noChangeArrowheads="1"/>
          </p:cNvSpPr>
          <p:nvPr/>
        </p:nvSpPr>
        <p:spPr bwMode="auto">
          <a:xfrm flipH="1">
            <a:off x="3962400" y="5486400"/>
            <a:ext cx="990600" cy="393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 dirty="0">
                <a:ea typeface="新細明體" charset="-120"/>
              </a:rPr>
              <a:t>2.3060</a:t>
            </a:r>
          </a:p>
        </p:txBody>
      </p:sp>
      <p:sp>
        <p:nvSpPr>
          <p:cNvPr id="79942" name="Rectangle 70"/>
          <p:cNvSpPr>
            <a:spLocks noChangeArrowheads="1"/>
          </p:cNvSpPr>
          <p:nvPr/>
        </p:nvSpPr>
        <p:spPr bwMode="auto">
          <a:xfrm flipH="1">
            <a:off x="1752600" y="3276601"/>
            <a:ext cx="1676400" cy="33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 dirty="0" err="1">
                <a:ea typeface="新細明體" charset="-120"/>
              </a:rPr>
              <a:t>d.f</a:t>
            </a:r>
            <a:r>
              <a:rPr lang="en-US" altLang="zh-TW" sz="1600" b="1" dirty="0">
                <a:ea typeface="新細明體" charset="-120"/>
              </a:rPr>
              <a:t>. = 10- 2 = 8</a:t>
            </a:r>
          </a:p>
        </p:txBody>
      </p:sp>
      <p:sp>
        <p:nvSpPr>
          <p:cNvPr id="79943" name="Line 71"/>
          <p:cNvSpPr>
            <a:spLocks noChangeShapeType="1"/>
          </p:cNvSpPr>
          <p:nvPr/>
        </p:nvSpPr>
        <p:spPr bwMode="auto">
          <a:xfrm>
            <a:off x="4419600" y="50292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79948" name="Rectangle 76"/>
          <p:cNvSpPr>
            <a:spLocks noGrp="1" noChangeArrowheads="1"/>
          </p:cNvSpPr>
          <p:nvPr>
            <p:ph type="body" sz="half" idx="1"/>
          </p:nvPr>
        </p:nvSpPr>
        <p:spPr>
          <a:xfrm>
            <a:off x="7772400" y="2133600"/>
            <a:ext cx="2057400" cy="990600"/>
          </a:xfrm>
          <a:solidFill>
            <a:schemeClr val="accent1">
              <a:lumMod val="20000"/>
              <a:lumOff val="80000"/>
            </a:schemeClr>
          </a:solidFill>
          <a:ln/>
        </p:spPr>
        <p:txBody>
          <a:bodyPr vert="horz" lIns="90488" tIns="44450" rIns="90488" bIns="44450" rtlCol="0">
            <a:normAutofit/>
          </a:bodyPr>
          <a:lstStyle/>
          <a:p>
            <a:r>
              <a:rPr lang="en-US" altLang="zh-TW" sz="2400" dirty="0">
                <a:ea typeface="新細明體" charset="-120"/>
              </a:rPr>
              <a:t>H</a:t>
            </a:r>
            <a:r>
              <a:rPr lang="en-US" altLang="zh-TW" sz="2400" baseline="-25000" dirty="0">
                <a:ea typeface="新細明體" charset="-120"/>
              </a:rPr>
              <a:t>0</a:t>
            </a:r>
            <a:r>
              <a:rPr lang="en-US" altLang="zh-TW" sz="2400" dirty="0">
                <a:ea typeface="新細明體" charset="-120"/>
              </a:rPr>
              <a:t>: </a:t>
            </a:r>
            <a:r>
              <a:rPr lang="el-GR" sz="2400" dirty="0"/>
              <a:t>β</a:t>
            </a:r>
            <a:r>
              <a:rPr lang="en-US" altLang="zh-TW" sz="2400" baseline="-25000" dirty="0">
                <a:ea typeface="新細明體" charset="-120"/>
              </a:rPr>
              <a:t>1</a:t>
            </a:r>
            <a:r>
              <a:rPr lang="en-US" altLang="zh-TW" sz="2400" dirty="0">
                <a:ea typeface="新細明體" charset="-120"/>
              </a:rPr>
              <a:t> = 0</a:t>
            </a:r>
          </a:p>
          <a:p>
            <a:r>
              <a:rPr lang="en-US" altLang="zh-TW" sz="2400" dirty="0">
                <a:ea typeface="新細明體" charset="-120"/>
              </a:rPr>
              <a:t>H</a:t>
            </a:r>
            <a:r>
              <a:rPr lang="en-US" altLang="zh-TW" sz="2400" baseline="-25000" dirty="0">
                <a:ea typeface="新細明體" charset="-120"/>
              </a:rPr>
              <a:t>1</a:t>
            </a:r>
            <a:r>
              <a:rPr lang="en-US" altLang="zh-TW" sz="2400" dirty="0">
                <a:ea typeface="新細明體" charset="-120"/>
              </a:rPr>
              <a:t>: </a:t>
            </a:r>
            <a:r>
              <a:rPr lang="el-GR" sz="2400" dirty="0"/>
              <a:t>β</a:t>
            </a:r>
            <a:r>
              <a:rPr lang="en-US" altLang="zh-TW" sz="2400" baseline="-25000" dirty="0">
                <a:ea typeface="新細明體" charset="-120"/>
              </a:rPr>
              <a:t>1</a:t>
            </a:r>
            <a:r>
              <a:rPr lang="en-US" altLang="zh-TW" sz="2400" dirty="0">
                <a:ea typeface="新細明體" charset="-120"/>
              </a:rPr>
              <a:t> ≠ 0</a:t>
            </a:r>
          </a:p>
        </p:txBody>
      </p:sp>
      <p:graphicFrame>
        <p:nvGraphicFramePr>
          <p:cNvPr id="37" name="Group 6">
            <a:extLst>
              <a:ext uri="{FF2B5EF4-FFF2-40B4-BE49-F238E27FC236}">
                <a16:creationId xmlns:a16="http://schemas.microsoft.com/office/drawing/2014/main" id="{2EA80DA7-06AC-B949-A523-1F7246357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26494"/>
              </p:ext>
            </p:extLst>
          </p:nvPr>
        </p:nvGraphicFramePr>
        <p:xfrm>
          <a:off x="5638800" y="806768"/>
          <a:ext cx="6324600" cy="96012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ea typeface="新細明體" charset="-120"/>
                          <a:cs typeface="Arial" charset="0"/>
                        </a:rPr>
                        <a:t> 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Coefficients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Standard Error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t Stat</a:t>
                      </a:r>
                      <a:endParaRPr kumimoji="0" lang="en-US" altLang="zh-TW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P-value</a:t>
                      </a:r>
                      <a:endParaRPr kumimoji="0" lang="en-US" altLang="zh-TW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Intercept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98.24833</a:t>
                      </a:r>
                      <a:endParaRPr kumimoji="0" lang="en-US" altLang="zh-TW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58.03348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1.69296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0.12892</a:t>
                      </a:r>
                      <a:endParaRPr kumimoji="0" lang="en-US" altLang="zh-TW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Square Feet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0.10977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0.03297</a:t>
                      </a:r>
                      <a:endParaRPr kumimoji="0" lang="en-US" altLang="zh-TW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3.32938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52488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TW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新細明體" charset="-120"/>
                          <a:cs typeface="Arial" charset="0"/>
                        </a:rPr>
                        <a:t>0.01039</a:t>
                      </a:r>
                      <a:endParaRPr kumimoji="0" lang="en-US" altLang="zh-TW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46">
            <a:extLst>
              <a:ext uri="{FF2B5EF4-FFF2-40B4-BE49-F238E27FC236}">
                <a16:creationId xmlns:a16="http://schemas.microsoft.com/office/drawing/2014/main" id="{E1DFB9A5-4157-794B-B261-18F5202F3B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402089"/>
              </p:ext>
            </p:extLst>
          </p:nvPr>
        </p:nvGraphicFramePr>
        <p:xfrm>
          <a:off x="917576" y="1387475"/>
          <a:ext cx="43481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Equation" r:id="rId3" imgW="2425700" imgH="203200" progId="Equation.3">
                  <p:embed/>
                </p:oleObj>
              </mc:Choice>
              <mc:Fallback>
                <p:oleObj name="Equation" r:id="rId3" imgW="2425700" imgH="203200" progId="Equation.3">
                  <p:embed/>
                  <p:pic>
                    <p:nvPicPr>
                      <p:cNvPr id="18" name="Object 46">
                        <a:extLst>
                          <a:ext uri="{FF2B5EF4-FFF2-40B4-BE49-F238E27FC236}">
                            <a16:creationId xmlns:a16="http://schemas.microsoft.com/office/drawing/2014/main" id="{22A00870-2459-7049-B526-58FF96A18E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6" y="1387475"/>
                        <a:ext cx="43481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31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9ABDD9B-D9D1-8549-A832-127CF3711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Correlation Analysis</a:t>
            </a: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341026A-C0EB-8240-BA3B-A1B62A0E4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regression? Can we just use correlations to measure the association?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Correlation tells how closely two variables “track” one another.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Regression provides information about predicting Y from X.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Can have low correlation yet significant predictive association!</a:t>
            </a:r>
          </a:p>
        </p:txBody>
      </p:sp>
    </p:spTree>
    <p:extLst>
      <p:ext uri="{BB962C8B-B14F-4D97-AF65-F5344CB8AC3E}">
        <p14:creationId xmlns:p14="http://schemas.microsoft.com/office/powerpoint/2010/main" val="209533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BCDB-EE7D-C945-9D4D-C12A41BC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D62BA-2915-384B-BF39-4C2CCC5B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06C360-4613-C54E-96BE-8E4737BE3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6" b="24024"/>
          <a:stretch/>
        </p:blipFill>
        <p:spPr>
          <a:xfrm>
            <a:off x="6634159" y="2392680"/>
            <a:ext cx="5118100" cy="42519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095B9A-5168-6E4A-BED5-89850782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70" y="212725"/>
            <a:ext cx="11642090" cy="2179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import pandas as </a:t>
            </a:r>
            <a:r>
              <a:rPr lang="en-US" sz="2400" dirty="0" err="1">
                <a:latin typeface="Courier" pitchFamily="2" charset="0"/>
              </a:rPr>
              <a:t>pd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import </a:t>
            </a:r>
            <a:r>
              <a:rPr lang="en-US" sz="2400" dirty="0" err="1">
                <a:latin typeface="Courier" pitchFamily="2" charset="0"/>
              </a:rPr>
              <a:t>statsmodels.formula.api</a:t>
            </a:r>
            <a:r>
              <a:rPr lang="en-US" sz="2400" dirty="0">
                <a:latin typeface="Courier" pitchFamily="2" charset="0"/>
              </a:rPr>
              <a:t> as </a:t>
            </a:r>
            <a:r>
              <a:rPr lang="en-US" sz="2400" dirty="0" err="1">
                <a:latin typeface="Courier" pitchFamily="2" charset="0"/>
              </a:rPr>
              <a:t>smf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" pitchFamily="2" charset="0"/>
              </a:rPr>
              <a:t>df</a:t>
            </a:r>
            <a:r>
              <a:rPr lang="en-US" sz="2400" dirty="0">
                <a:latin typeface="Courier" pitchFamily="2" charset="0"/>
              </a:rPr>
              <a:t> = </a:t>
            </a:r>
            <a:r>
              <a:rPr lang="en-US" sz="2400" dirty="0" err="1">
                <a:latin typeface="Courier" pitchFamily="2" charset="0"/>
              </a:rPr>
              <a:t>pd.read_csv</a:t>
            </a:r>
            <a:r>
              <a:rPr lang="en-US" sz="2400" dirty="0">
                <a:latin typeface="Courier" pitchFamily="2" charset="0"/>
              </a:rPr>
              <a:t>(’https://</a:t>
            </a:r>
            <a:r>
              <a:rPr lang="en-US" sz="2400" dirty="0" err="1">
                <a:latin typeface="Courier" pitchFamily="2" charset="0"/>
              </a:rPr>
              <a:t>bit.ly</a:t>
            </a:r>
            <a:r>
              <a:rPr lang="en-US" sz="2400" dirty="0">
                <a:latin typeface="Courier" pitchFamily="2" charset="0"/>
              </a:rPr>
              <a:t>/2HVXWqR', </a:t>
            </a:r>
            <a:r>
              <a:rPr lang="en-US" sz="2400" dirty="0" err="1">
                <a:latin typeface="Courier" pitchFamily="2" charset="0"/>
              </a:rPr>
              <a:t>index_col</a:t>
            </a:r>
            <a:r>
              <a:rPr lang="en-US" sz="2400" dirty="0">
                <a:latin typeface="Courier" pitchFamily="2" charset="0"/>
              </a:rPr>
              <a:t>=0)</a:t>
            </a:r>
          </a:p>
          <a:p>
            <a:pPr marL="0" indent="0">
              <a:buNone/>
            </a:pPr>
            <a:r>
              <a:rPr lang="en-US" sz="2400" dirty="0" err="1">
                <a:latin typeface="Courier" pitchFamily="2" charset="0"/>
              </a:rPr>
              <a:t>est</a:t>
            </a:r>
            <a:r>
              <a:rPr lang="en-US" sz="2400" dirty="0">
                <a:latin typeface="Courier" pitchFamily="2" charset="0"/>
              </a:rPr>
              <a:t> = </a:t>
            </a:r>
            <a:r>
              <a:rPr lang="en-US" sz="2400" dirty="0" err="1">
                <a:latin typeface="Courier" pitchFamily="2" charset="0"/>
              </a:rPr>
              <a:t>smf.ols</a:t>
            </a:r>
            <a:r>
              <a:rPr lang="en-US" sz="2400" dirty="0">
                <a:latin typeface="Courier" pitchFamily="2" charset="0"/>
              </a:rPr>
              <a:t>(formula='Employed ~ GNP', data=</a:t>
            </a:r>
            <a:r>
              <a:rPr lang="en-US" sz="2400" dirty="0" err="1">
                <a:latin typeface="Courier" pitchFamily="2" charset="0"/>
              </a:rPr>
              <a:t>df</a:t>
            </a:r>
            <a:r>
              <a:rPr lang="en-US" sz="2400" dirty="0">
                <a:latin typeface="Courier" pitchFamily="2" charset="0"/>
              </a:rPr>
              <a:t>).fit()</a:t>
            </a:r>
          </a:p>
          <a:p>
            <a:pPr marL="0" indent="0">
              <a:buNone/>
            </a:pPr>
            <a:r>
              <a:rPr lang="en-US" sz="2400" dirty="0" err="1">
                <a:latin typeface="Courier" pitchFamily="2" charset="0"/>
              </a:rPr>
              <a:t>est.summary</a:t>
            </a:r>
            <a:r>
              <a:rPr lang="en-US" sz="2400" dirty="0">
                <a:latin typeface="Courier" pitchFamily="2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38DF0-C3A6-0149-B162-3513DB4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2392680"/>
            <a:ext cx="6132188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48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8496F6-15C9-0442-9B4A-3FF9F0E52F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2290" y="777625"/>
          <a:ext cx="6569710" cy="5232900"/>
        </p:xfrm>
        <a:graphic>
          <a:graphicData uri="http://schemas.openxmlformats.org/drawingml/2006/table">
            <a:tbl>
              <a:tblPr/>
              <a:tblGrid>
                <a:gridCol w="1479550">
                  <a:extLst>
                    <a:ext uri="{9D8B030D-6E8A-4147-A177-3AD203B41FA5}">
                      <a16:colId xmlns:a16="http://schemas.microsoft.com/office/drawing/2014/main" val="2399750655"/>
                    </a:ext>
                  </a:extLst>
                </a:gridCol>
                <a:gridCol w="5090160">
                  <a:extLst>
                    <a:ext uri="{9D8B030D-6E8A-4147-A177-3AD203B41FA5}">
                      <a16:colId xmlns:a16="http://schemas.microsoft.com/office/drawing/2014/main" val="588511549"/>
                    </a:ext>
                  </a:extLst>
                </a:gridCol>
              </a:tblGrid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Dep. 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Which variable is the response in the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079192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What model you are using in the 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7186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How the parameters of the model were calculated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82923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No. Observations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 number of observations (examples)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4728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DF Residuals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Degrees of freedom of the residuals. Number of observations - number of parameters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713069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DF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Number of parameters in the model (not including the constant term if present)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66144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06C360-4613-C54E-96BE-8E4737BE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365125"/>
            <a:ext cx="5118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7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8496F6-15C9-0442-9B4A-3FF9F0E52F0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622290" y="777625"/>
          <a:ext cx="6569710" cy="5444150"/>
        </p:xfrm>
        <a:graphic>
          <a:graphicData uri="http://schemas.openxmlformats.org/drawingml/2006/table">
            <a:tbl>
              <a:tblPr/>
              <a:tblGrid>
                <a:gridCol w="1479550">
                  <a:extLst>
                    <a:ext uri="{9D8B030D-6E8A-4147-A177-3AD203B41FA5}">
                      <a16:colId xmlns:a16="http://schemas.microsoft.com/office/drawing/2014/main" val="2399750655"/>
                    </a:ext>
                  </a:extLst>
                </a:gridCol>
                <a:gridCol w="5090160">
                  <a:extLst>
                    <a:ext uri="{9D8B030D-6E8A-4147-A177-3AD203B41FA5}">
                      <a16:colId xmlns:a16="http://schemas.microsoft.com/office/drawing/2014/main" val="588511549"/>
                    </a:ext>
                  </a:extLst>
                </a:gridCol>
              </a:tblGrid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R-squared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 </a:t>
                      </a:r>
                      <a:r>
                        <a:rPr lang="en-US" u="none" strike="noStrike">
                          <a:solidFill>
                            <a:srgbClr val="2D8FE2"/>
                          </a:solidFill>
                          <a:effectLst/>
                          <a:hlinkClick r:id="rId2"/>
                        </a:rPr>
                        <a:t>coefficient of determination</a:t>
                      </a:r>
                      <a:r>
                        <a:rPr lang="en-US">
                          <a:effectLst/>
                        </a:rPr>
                        <a:t>. A statistical measure of how well the regression line approximates the real data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079192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Adj. R-squared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above value adjusted based on the number of observations and the degrees-of-freedom of the residuals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7186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F-statistic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measure how significant the fit is. The mean squared error of the model divided by the mean squared error of the residuals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82923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Prob (F-statistic)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 probability that you would get the above statistic, given the null hypothesis that they are unrelated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4728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Log-likelihood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 log of the likelihood function.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713069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AIC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 </a:t>
                      </a:r>
                      <a:r>
                        <a:rPr lang="en-US" u="none" strike="noStrike" dirty="0">
                          <a:solidFill>
                            <a:srgbClr val="2D8FE2"/>
                          </a:solidFill>
                          <a:effectLst/>
                          <a:hlinkClick r:id="rId3"/>
                        </a:rPr>
                        <a:t>Akaike Information Criterion</a:t>
                      </a:r>
                      <a:r>
                        <a:rPr lang="en-US" dirty="0">
                          <a:effectLst/>
                        </a:rPr>
                        <a:t>. Adjusts the log-likelihood based on the number of observations and the complexity of the model.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66144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06C360-4613-C54E-96BE-8E4737BE3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" y="365125"/>
            <a:ext cx="5118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8496F6-15C9-0442-9B4A-3FF9F0E52F0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622290" y="777625"/>
          <a:ext cx="6569710" cy="5036140"/>
        </p:xfrm>
        <a:graphic>
          <a:graphicData uri="http://schemas.openxmlformats.org/drawingml/2006/table">
            <a:tbl>
              <a:tblPr/>
              <a:tblGrid>
                <a:gridCol w="1479550">
                  <a:extLst>
                    <a:ext uri="{9D8B030D-6E8A-4147-A177-3AD203B41FA5}">
                      <a16:colId xmlns:a16="http://schemas.microsoft.com/office/drawing/2014/main" val="2399750655"/>
                    </a:ext>
                  </a:extLst>
                </a:gridCol>
                <a:gridCol w="5090160">
                  <a:extLst>
                    <a:ext uri="{9D8B030D-6E8A-4147-A177-3AD203B41FA5}">
                      <a16:colId xmlns:a16="http://schemas.microsoft.com/office/drawing/2014/main" val="588511549"/>
                    </a:ext>
                  </a:extLst>
                </a:gridCol>
              </a:tblGrid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coef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estimated value of the coefficient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079192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 err="1">
                          <a:effectLst/>
                        </a:rPr>
                        <a:t>std</a:t>
                      </a:r>
                      <a:r>
                        <a:rPr lang="en-US" b="1" dirty="0">
                          <a:effectLst/>
                        </a:rPr>
                        <a:t> err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 basic standard error of the estimate of the coefficient. More sophisticated errors are also available.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7186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 t-statistic value. This is a measure of how statistically significant the coefficient is.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829235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 &gt; |t|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P-value that the null-hypothesis that the coefficient = 0 is true. If it is less than the confidence level, often 0.05, it indicates that there is a statistically significant relationship between the term and the response.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24728"/>
                  </a:ext>
                </a:extLst>
              </a:tr>
              <a:tr h="87215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[95.0% Conf. Interval]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lower and upper values of the 95% confidence interval</a:t>
                      </a:r>
                    </a:p>
                    <a:p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7130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06C360-4613-C54E-96BE-8E4737BE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365125"/>
            <a:ext cx="5118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AFFB5-7AE7-694F-9B6D-1F73D0EB4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18" r="3471" b="10362"/>
          <a:stretch/>
        </p:blipFill>
        <p:spPr>
          <a:xfrm>
            <a:off x="955985" y="1690688"/>
            <a:ext cx="9592271" cy="4559849"/>
          </a:xfrm>
          <a:prstGeom prst="rect">
            <a:avLst/>
          </a:prstGeom>
        </p:spPr>
      </p:pic>
      <p:sp>
        <p:nvSpPr>
          <p:cNvPr id="49154" name="Rectangle 2">
            <a:extLst>
              <a:ext uri="{FF2B5EF4-FFF2-40B4-BE49-F238E27FC236}">
                <a16:creationId xmlns:a16="http://schemas.microsoft.com/office/drawing/2014/main" id="{3B4757DD-8749-2042-8830-D637AB412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 Same slope, different correlation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474CEE8A-DB12-9C4C-986F-B4C86A321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843" y="6261485"/>
            <a:ext cx="1476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 = 0.46, b1=2</a:t>
            </a:r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id="{505C3D04-2532-AE45-8A4F-43234CB7B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1628" y="6261485"/>
            <a:ext cx="1476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 = 0.95, b1=2</a:t>
            </a:r>
          </a:p>
        </p:txBody>
      </p:sp>
    </p:spTree>
    <p:extLst>
      <p:ext uri="{BB962C8B-B14F-4D97-AF65-F5344CB8AC3E}">
        <p14:creationId xmlns:p14="http://schemas.microsoft.com/office/powerpoint/2010/main" val="384042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5596F-E515-884C-AA45-69405F80F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3" r="3522" b="10576"/>
          <a:stretch/>
        </p:blipFill>
        <p:spPr>
          <a:xfrm>
            <a:off x="955985" y="1742679"/>
            <a:ext cx="9592271" cy="4606346"/>
          </a:xfrm>
          <a:prstGeom prst="rect">
            <a:avLst/>
          </a:prstGeom>
        </p:spPr>
      </p:pic>
      <p:sp>
        <p:nvSpPr>
          <p:cNvPr id="51202" name="Rectangle 2">
            <a:extLst>
              <a:ext uri="{FF2B5EF4-FFF2-40B4-BE49-F238E27FC236}">
                <a16:creationId xmlns:a16="http://schemas.microsoft.com/office/drawing/2014/main" id="{17D1F5EF-01CD-8840-BE20-5DD2B0303D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 Same correlation, different slope</a:t>
            </a:r>
          </a:p>
        </p:txBody>
      </p:sp>
      <p:sp>
        <p:nvSpPr>
          <p:cNvPr id="51205" name="Text Box 5">
            <a:extLst>
              <a:ext uri="{FF2B5EF4-FFF2-40B4-BE49-F238E27FC236}">
                <a16:creationId xmlns:a16="http://schemas.microsoft.com/office/drawing/2014/main" id="{1B8B0FB2-12D5-A749-B86F-463DCD56F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744" y="6313476"/>
            <a:ext cx="1476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 = 0.46, b1=4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5A497B0D-BAC7-9A4C-A300-7C26AA681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9357" y="6313476"/>
            <a:ext cx="1476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 = 0.46, b1=2</a:t>
            </a:r>
          </a:p>
        </p:txBody>
      </p:sp>
    </p:spTree>
    <p:extLst>
      <p:ext uri="{BB962C8B-B14F-4D97-AF65-F5344CB8AC3E}">
        <p14:creationId xmlns:p14="http://schemas.microsoft.com/office/powerpoint/2010/main" val="192996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Linear Regression as Optimization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200400" y="1676401"/>
            <a:ext cx="7010400" cy="671513"/>
          </a:xfrm>
          <a:noFill/>
          <a:ln/>
        </p:spPr>
        <p:txBody>
          <a:bodyPr vert="horz" lIns="85342" tIns="42672" rIns="85342" bIns="42672" rtlCol="0"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>
                <a:ea typeface="新細明體" charset="-120"/>
              </a:rPr>
              <a:t>Total variation is made up of two parts:</a:t>
            </a:r>
          </a:p>
        </p:txBody>
      </p:sp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3200401" y="2362200"/>
          <a:ext cx="58578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4" name="Equation" r:id="rId3" imgW="1688367" imgH="177723" progId="Equation.3">
                  <p:embed/>
                </p:oleObj>
              </mc:Choice>
              <mc:Fallback>
                <p:oleObj name="Equation" r:id="rId3" imgW="1688367" imgH="177723" progId="Equation.3">
                  <p:embed/>
                  <p:pic>
                    <p:nvPicPr>
                      <p:cNvPr id="53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2362200"/>
                        <a:ext cx="5857875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2590800" y="3124200"/>
            <a:ext cx="16002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lang="en-US" altLang="zh-TW" b="1" dirty="0">
                <a:solidFill>
                  <a:schemeClr val="tx2"/>
                </a:solidFill>
                <a:latin typeface="Times New Roman" pitchFamily="18" charset="0"/>
                <a:ea typeface="新細明體" charset="-120"/>
              </a:rPr>
              <a:t>Total Sum of Squares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5029200" y="3124200"/>
            <a:ext cx="2057400" cy="762000"/>
          </a:xfrm>
          <a:prstGeom prst="rect">
            <a:avLst/>
          </a:prstGeom>
          <a:solidFill>
            <a:srgbClr val="99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lang="en-US" altLang="zh-TW" b="1">
                <a:solidFill>
                  <a:schemeClr val="tx2"/>
                </a:solidFill>
                <a:latin typeface="Times New Roman" pitchFamily="18" charset="0"/>
                <a:ea typeface="新細明體" charset="-120"/>
              </a:rPr>
              <a:t>Regression Sum of Squares</a:t>
            </a: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8001000" y="3124200"/>
            <a:ext cx="2057400" cy="762000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85000"/>
              <a:buFont typeface="Wingdings" pitchFamily="2" charset="2"/>
              <a:buNone/>
            </a:pPr>
            <a:r>
              <a:rPr lang="en-US" altLang="zh-TW" b="1" dirty="0">
                <a:solidFill>
                  <a:schemeClr val="tx2"/>
                </a:solidFill>
                <a:latin typeface="Times New Roman" pitchFamily="18" charset="0"/>
                <a:ea typeface="新細明體" charset="-120"/>
              </a:rPr>
              <a:t>Error Sum of Squares</a:t>
            </a:r>
          </a:p>
        </p:txBody>
      </p:sp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1676400" y="4191000"/>
          <a:ext cx="28336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5" name="Equation" r:id="rId5" imgW="1244060" imgH="266584" progId="Equation.3">
                  <p:embed/>
                </p:oleObj>
              </mc:Choice>
              <mc:Fallback>
                <p:oleObj name="Equation" r:id="rId5" imgW="1244060" imgH="266584" progId="Equation.3">
                  <p:embed/>
                  <p:pic>
                    <p:nvPicPr>
                      <p:cNvPr id="532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91000"/>
                        <a:ext cx="2833688" cy="603250"/>
                      </a:xfrm>
                      <a:prstGeom prst="rect">
                        <a:avLst/>
                      </a:prstGeom>
                      <a:solidFill>
                        <a:srgbClr val="99CCFF">
                          <a:alpha val="55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7620001" y="4191000"/>
          <a:ext cx="28606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6" name="Equation" r:id="rId7" imgW="1256755" imgH="266584" progId="Equation.3">
                  <p:embed/>
                </p:oleObj>
              </mc:Choice>
              <mc:Fallback>
                <p:oleObj name="Equation" r:id="rId7" imgW="1256755" imgH="266584" progId="Equation.3">
                  <p:embed/>
                  <p:pic>
                    <p:nvPicPr>
                      <p:cNvPr id="532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1" y="4191000"/>
                        <a:ext cx="2860675" cy="604838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4724400" y="4191001"/>
          <a:ext cx="276225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7" name="Equation" r:id="rId9" imgW="1256755" imgH="266584" progId="Equation.3">
                  <p:embed/>
                </p:oleObj>
              </mc:Choice>
              <mc:Fallback>
                <p:oleObj name="Equation" r:id="rId9" imgW="1256755" imgH="266584" progId="Equation.3">
                  <p:embed/>
                  <p:pic>
                    <p:nvPicPr>
                      <p:cNvPr id="532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91001"/>
                        <a:ext cx="2762250" cy="58261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3505200" y="4800601"/>
            <a:ext cx="63246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dirty="0">
                <a:latin typeface="Times New Roman" pitchFamily="18" charset="0"/>
                <a:ea typeface="新細明體" charset="-120"/>
              </a:rPr>
              <a:t>where: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dirty="0">
                <a:latin typeface="Times New Roman" pitchFamily="18" charset="0"/>
                <a:ea typeface="新細明體" charset="-120"/>
              </a:rPr>
              <a:t>	</a:t>
            </a:r>
            <a:r>
              <a:rPr lang="en-US" altLang="zh-TW" i="1" dirty="0">
                <a:latin typeface="Times New Roman" pitchFamily="18" charset="0"/>
                <a:ea typeface="新細明體" charset="-120"/>
              </a:rPr>
              <a:t>  </a:t>
            </a:r>
            <a:r>
              <a:rPr lang="en-US" altLang="zh-TW" dirty="0">
                <a:latin typeface="Times New Roman" pitchFamily="18" charset="0"/>
                <a:ea typeface="新細明體" charset="-120"/>
              </a:rPr>
              <a:t>  = Mean value of the dependent variable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dirty="0">
                <a:latin typeface="Times New Roman" pitchFamily="18" charset="0"/>
                <a:ea typeface="新細明體" charset="-120"/>
              </a:rPr>
              <a:t>	</a:t>
            </a:r>
            <a:r>
              <a:rPr lang="en-US" altLang="zh-TW" sz="2000" dirty="0">
                <a:latin typeface="Times New Roman" pitchFamily="18" charset="0"/>
                <a:ea typeface="新細明體" charset="-120"/>
              </a:rPr>
              <a:t>Y</a:t>
            </a:r>
            <a:r>
              <a:rPr lang="en-US" altLang="zh-TW" sz="2000" baseline="-25000" dirty="0">
                <a:latin typeface="Times New Roman" pitchFamily="18" charset="0"/>
                <a:ea typeface="新細明體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新細明體" charset="-120"/>
              </a:rPr>
              <a:t> = Observed values of the dependent variable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dirty="0">
                <a:latin typeface="Times New Roman" pitchFamily="18" charset="0"/>
                <a:ea typeface="新細明體" charset="-120"/>
              </a:rPr>
              <a:t>	  </a:t>
            </a:r>
            <a:r>
              <a:rPr lang="en-US" altLang="zh-TW" baseline="-25000" dirty="0" err="1">
                <a:latin typeface="Times New Roman" pitchFamily="18" charset="0"/>
                <a:ea typeface="新細明體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新細明體" charset="-120"/>
              </a:rPr>
              <a:t>  = Predicted value of Y for the given X</a:t>
            </a:r>
            <a:r>
              <a:rPr lang="en-US" altLang="zh-TW" baseline="-25000" dirty="0">
                <a:latin typeface="Times New Roman" pitchFamily="18" charset="0"/>
                <a:ea typeface="新細明體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新細明體" charset="-120"/>
              </a:rPr>
              <a:t> value</a:t>
            </a:r>
          </a:p>
        </p:txBody>
      </p:sp>
      <p:graphicFrame>
        <p:nvGraphicFramePr>
          <p:cNvPr id="53261" name="Object 13"/>
          <p:cNvGraphicFramePr>
            <a:graphicFrameLocks noChangeAspect="1"/>
          </p:cNvGraphicFramePr>
          <p:nvPr/>
        </p:nvGraphicFramePr>
        <p:xfrm>
          <a:off x="4419600" y="5867400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8" name="Equation" r:id="rId11" imgW="152268" imgH="203024" progId="Equation.3">
                  <p:embed/>
                </p:oleObj>
              </mc:Choice>
              <mc:Fallback>
                <p:oleObj name="Equation" r:id="rId11" imgW="152268" imgH="203024" progId="Equation.3">
                  <p:embed/>
                  <p:pic>
                    <p:nvPicPr>
                      <p:cNvPr id="5326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867400"/>
                        <a:ext cx="2413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Object 14"/>
          <p:cNvGraphicFramePr>
            <a:graphicFrameLocks noChangeAspect="1"/>
          </p:cNvGraphicFramePr>
          <p:nvPr/>
        </p:nvGraphicFramePr>
        <p:xfrm>
          <a:off x="4419601" y="5105401"/>
          <a:ext cx="2889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9" name="Equation" r:id="rId13" imgW="152268" imgH="203024" progId="Equation.3">
                  <p:embed/>
                </p:oleObj>
              </mc:Choice>
              <mc:Fallback>
                <p:oleObj name="Equation" r:id="rId13" imgW="152268" imgH="203024" progId="Equation.3">
                  <p:embed/>
                  <p:pic>
                    <p:nvPicPr>
                      <p:cNvPr id="532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1" y="5105401"/>
                        <a:ext cx="288925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45FD165-BDDE-E540-B3CC-6F106DA7D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577690"/>
              </p:ext>
            </p:extLst>
          </p:nvPr>
        </p:nvGraphicFramePr>
        <p:xfrm>
          <a:off x="9594057" y="5592765"/>
          <a:ext cx="17732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Equation" r:id="rId15" imgW="647419" imgH="253890" progId="Equation.3">
                  <p:embed/>
                </p:oleObj>
              </mc:Choice>
              <mc:Fallback>
                <p:oleObj name="Equation" r:id="rId15" imgW="647419" imgH="253890" progId="Equation.3">
                  <p:embed/>
                  <p:pic>
                    <p:nvPicPr>
                      <p:cNvPr id="665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4057" y="5592765"/>
                        <a:ext cx="1773238" cy="69215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920EB1-AFAC-124E-8A86-E7F5CEC2DA04}"/>
              </a:ext>
            </a:extLst>
          </p:cNvPr>
          <p:cNvSpPr/>
          <p:nvPr/>
        </p:nvSpPr>
        <p:spPr>
          <a:xfrm>
            <a:off x="9829800" y="5251097"/>
            <a:ext cx="970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新細明體" charset="-120"/>
              </a:rPr>
              <a:t>Residual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9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Coefficient of Determination, r</a:t>
            </a:r>
            <a:r>
              <a:rPr lang="en-US" altLang="zh-TW" baseline="30000" dirty="0">
                <a:ea typeface="新細明體" charset="-120"/>
              </a:rPr>
              <a:t>2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lIns="85342" tIns="42672" rIns="85342" bIns="42672" rtlCol="0">
            <a:normAutofit/>
          </a:bodyPr>
          <a:lstStyle/>
          <a:p>
            <a:r>
              <a:rPr lang="en-US" altLang="zh-TW" dirty="0">
                <a:ea typeface="新細明體" charset="-120"/>
              </a:rPr>
              <a:t>The coefficient of determination is the portion of the total variation in the dependent variable that is explained by variation in the independent variable</a:t>
            </a:r>
          </a:p>
          <a:p>
            <a:r>
              <a:rPr lang="en-US" altLang="zh-TW" dirty="0">
                <a:ea typeface="新細明體" charset="-120"/>
              </a:rPr>
              <a:t>The coefficient of determination is also called r-squared and is denoted as r</a:t>
            </a:r>
            <a:r>
              <a:rPr lang="en-US" altLang="zh-TW" baseline="30000" dirty="0">
                <a:ea typeface="新細明體" charset="-120"/>
              </a:rPr>
              <a:t>2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5410201" y="5562601"/>
          <a:ext cx="18319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3" imgW="622030" imgH="203112" progId="Equation.3">
                  <p:embed/>
                </p:oleObj>
              </mc:Choice>
              <mc:Fallback>
                <p:oleObj name="Equation" r:id="rId3" imgW="622030" imgH="203112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1" y="5562601"/>
                        <a:ext cx="1831975" cy="59531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3432175" y="4481513"/>
          <a:ext cx="579278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5" imgW="2667000" imgH="419100" progId="Equation.3">
                  <p:embed/>
                </p:oleObj>
              </mc:Choice>
              <mc:Fallback>
                <p:oleObj name="Equation" r:id="rId5" imgW="2667000" imgH="4191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4481513"/>
                        <a:ext cx="5792788" cy="906462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57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Standard Error of Estimate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057400" y="1905000"/>
            <a:ext cx="8382000" cy="1066800"/>
          </a:xfrm>
          <a:noFill/>
          <a:ln/>
        </p:spPr>
        <p:txBody>
          <a:bodyPr vert="horz" lIns="85342" tIns="42672" rIns="85342" bIns="42672" rtlCol="0">
            <a:normAutofit/>
          </a:bodyPr>
          <a:lstStyle/>
          <a:p>
            <a:r>
              <a:rPr lang="en-US" altLang="zh-TW">
                <a:ea typeface="新細明體" charset="-120"/>
              </a:rPr>
              <a:t>The standard deviation of the variation of observations around the regression line is estimated by</a:t>
            </a:r>
          </a:p>
        </p:txBody>
      </p:sp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3644900" y="3151188"/>
          <a:ext cx="5043488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3" imgW="1841500" imgH="660400" progId="Equation.3">
                  <p:embed/>
                </p:oleObj>
              </mc:Choice>
              <mc:Fallback>
                <p:oleObj name="Equation" r:id="rId3" imgW="1841500" imgH="660400" progId="Equation.3">
                  <p:embed/>
                  <p:pic>
                    <p:nvPicPr>
                      <p:cNvPr id="614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151188"/>
                        <a:ext cx="5043488" cy="1801812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971800" y="5089526"/>
            <a:ext cx="7086600" cy="10064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Where</a:t>
            </a:r>
          </a:p>
          <a:p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	SSE  = error sum of squares</a:t>
            </a:r>
          </a:p>
          <a:p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ea typeface="新細明體" charset="-120"/>
              </a:rPr>
              <a:t>	      n = sample size</a:t>
            </a:r>
          </a:p>
        </p:txBody>
      </p:sp>
    </p:spTree>
    <p:extLst>
      <p:ext uri="{BB962C8B-B14F-4D97-AF65-F5344CB8AC3E}">
        <p14:creationId xmlns:p14="http://schemas.microsoft.com/office/powerpoint/2010/main" val="116740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Comparing Standard Errors</a:t>
            </a: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6921500" y="2820988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 flipV="1">
            <a:off x="6937376" y="2973389"/>
            <a:ext cx="2574925" cy="873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4" name="Oval 6"/>
          <p:cNvSpPr>
            <a:spLocks noChangeArrowheads="1"/>
          </p:cNvSpPr>
          <p:nvPr/>
        </p:nvSpPr>
        <p:spPr bwMode="auto">
          <a:xfrm rot="14317620">
            <a:off x="7150100" y="38877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5" name="Oval 7"/>
          <p:cNvSpPr>
            <a:spLocks noChangeArrowheads="1"/>
          </p:cNvSpPr>
          <p:nvPr/>
        </p:nvSpPr>
        <p:spPr bwMode="auto">
          <a:xfrm rot="14317620">
            <a:off x="7150100" y="3582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6" name="Oval 8"/>
          <p:cNvSpPr>
            <a:spLocks noChangeArrowheads="1"/>
          </p:cNvSpPr>
          <p:nvPr/>
        </p:nvSpPr>
        <p:spPr bwMode="auto">
          <a:xfrm rot="14317620">
            <a:off x="8902700" y="2592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7" name="Oval 9"/>
          <p:cNvSpPr>
            <a:spLocks noChangeArrowheads="1"/>
          </p:cNvSpPr>
          <p:nvPr/>
        </p:nvSpPr>
        <p:spPr bwMode="auto">
          <a:xfrm rot="14317620">
            <a:off x="9055100" y="2973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8" name="Oval 10"/>
          <p:cNvSpPr>
            <a:spLocks noChangeArrowheads="1"/>
          </p:cNvSpPr>
          <p:nvPr/>
        </p:nvSpPr>
        <p:spPr bwMode="auto">
          <a:xfrm rot="14317620">
            <a:off x="7607300" y="3811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499" name="Oval 11"/>
          <p:cNvSpPr>
            <a:spLocks noChangeArrowheads="1"/>
          </p:cNvSpPr>
          <p:nvPr/>
        </p:nvSpPr>
        <p:spPr bwMode="auto">
          <a:xfrm rot="14317620">
            <a:off x="8902700" y="3201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0" name="Oval 12"/>
          <p:cNvSpPr>
            <a:spLocks noChangeArrowheads="1"/>
          </p:cNvSpPr>
          <p:nvPr/>
        </p:nvSpPr>
        <p:spPr bwMode="auto">
          <a:xfrm rot="14317620">
            <a:off x="8445500" y="3811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1" name="Oval 13"/>
          <p:cNvSpPr>
            <a:spLocks noChangeArrowheads="1"/>
          </p:cNvSpPr>
          <p:nvPr/>
        </p:nvSpPr>
        <p:spPr bwMode="auto">
          <a:xfrm rot="14317620">
            <a:off x="8521700" y="2592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2" name="Oval 14"/>
          <p:cNvSpPr>
            <a:spLocks noChangeArrowheads="1"/>
          </p:cNvSpPr>
          <p:nvPr/>
        </p:nvSpPr>
        <p:spPr bwMode="auto">
          <a:xfrm rot="14317620">
            <a:off x="7988300" y="27447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3" name="Oval 15"/>
          <p:cNvSpPr>
            <a:spLocks noChangeArrowheads="1"/>
          </p:cNvSpPr>
          <p:nvPr/>
        </p:nvSpPr>
        <p:spPr bwMode="auto">
          <a:xfrm rot="14317620">
            <a:off x="7073900" y="3201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4" name="Oval 16"/>
          <p:cNvSpPr>
            <a:spLocks noChangeArrowheads="1"/>
          </p:cNvSpPr>
          <p:nvPr/>
        </p:nvSpPr>
        <p:spPr bwMode="auto">
          <a:xfrm rot="14317620">
            <a:off x="7302500" y="2820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5" name="Oval 17"/>
          <p:cNvSpPr>
            <a:spLocks noChangeArrowheads="1"/>
          </p:cNvSpPr>
          <p:nvPr/>
        </p:nvSpPr>
        <p:spPr bwMode="auto">
          <a:xfrm rot="14317620">
            <a:off x="7683500" y="3389313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zh-TW" altLang="zh-TW" sz="2400"/>
          </a:p>
        </p:txBody>
      </p:sp>
      <p:sp>
        <p:nvSpPr>
          <p:cNvPr id="63506" name="Oval 18"/>
          <p:cNvSpPr>
            <a:spLocks noChangeArrowheads="1"/>
          </p:cNvSpPr>
          <p:nvPr/>
        </p:nvSpPr>
        <p:spPr bwMode="auto">
          <a:xfrm rot="14317620">
            <a:off x="8521700" y="3354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7" name="Oval 19"/>
          <p:cNvSpPr>
            <a:spLocks noChangeArrowheads="1"/>
          </p:cNvSpPr>
          <p:nvPr/>
        </p:nvSpPr>
        <p:spPr bwMode="auto">
          <a:xfrm rot="14317620">
            <a:off x="8140700" y="35067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8" name="Oval 20"/>
          <p:cNvSpPr>
            <a:spLocks noChangeArrowheads="1"/>
          </p:cNvSpPr>
          <p:nvPr/>
        </p:nvSpPr>
        <p:spPr bwMode="auto">
          <a:xfrm rot="14317620">
            <a:off x="7988300" y="3963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6592888" y="2514601"/>
            <a:ext cx="34496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>
                <a:ea typeface="新細明體" charset="-120"/>
              </a:rPr>
              <a:t>Y</a:t>
            </a: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6921500" y="42687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1" name="Oval 23"/>
          <p:cNvSpPr>
            <a:spLocks noChangeArrowheads="1"/>
          </p:cNvSpPr>
          <p:nvPr/>
        </p:nvSpPr>
        <p:spPr bwMode="auto">
          <a:xfrm rot="14317620">
            <a:off x="9283700" y="3430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2" name="Oval 24"/>
          <p:cNvSpPr>
            <a:spLocks noChangeArrowheads="1"/>
          </p:cNvSpPr>
          <p:nvPr/>
        </p:nvSpPr>
        <p:spPr bwMode="auto">
          <a:xfrm rot="14317620">
            <a:off x="8445500" y="3049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3" name="Oval 25"/>
          <p:cNvSpPr>
            <a:spLocks noChangeArrowheads="1"/>
          </p:cNvSpPr>
          <p:nvPr/>
        </p:nvSpPr>
        <p:spPr bwMode="auto">
          <a:xfrm rot="14317620">
            <a:off x="8293100" y="27447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4" name="Oval 26"/>
          <p:cNvSpPr>
            <a:spLocks noChangeArrowheads="1"/>
          </p:cNvSpPr>
          <p:nvPr/>
        </p:nvSpPr>
        <p:spPr bwMode="auto">
          <a:xfrm rot="14317620">
            <a:off x="7759700" y="3049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5" name="Oval 27"/>
          <p:cNvSpPr>
            <a:spLocks noChangeArrowheads="1"/>
          </p:cNvSpPr>
          <p:nvPr/>
        </p:nvSpPr>
        <p:spPr bwMode="auto">
          <a:xfrm rot="14317620">
            <a:off x="8985250" y="3590925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6" name="Line 28"/>
          <p:cNvSpPr>
            <a:spLocks noChangeShapeType="1"/>
          </p:cNvSpPr>
          <p:nvPr/>
        </p:nvSpPr>
        <p:spPr bwMode="auto">
          <a:xfrm flipH="1">
            <a:off x="2889250" y="2820988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 flipV="1">
            <a:off x="2905126" y="2971801"/>
            <a:ext cx="2581275" cy="8747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8" name="Oval 30"/>
          <p:cNvSpPr>
            <a:spLocks noChangeArrowheads="1"/>
          </p:cNvSpPr>
          <p:nvPr/>
        </p:nvSpPr>
        <p:spPr bwMode="auto">
          <a:xfrm rot="14317620">
            <a:off x="3041650" y="3811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19" name="Oval 31"/>
          <p:cNvSpPr>
            <a:spLocks noChangeArrowheads="1"/>
          </p:cNvSpPr>
          <p:nvPr/>
        </p:nvSpPr>
        <p:spPr bwMode="auto">
          <a:xfrm rot="14317620">
            <a:off x="3117850" y="3582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0" name="Oval 32"/>
          <p:cNvSpPr>
            <a:spLocks noChangeArrowheads="1"/>
          </p:cNvSpPr>
          <p:nvPr/>
        </p:nvSpPr>
        <p:spPr bwMode="auto">
          <a:xfrm rot="14317620">
            <a:off x="5251450" y="2820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1" name="Oval 33"/>
          <p:cNvSpPr>
            <a:spLocks noChangeArrowheads="1"/>
          </p:cNvSpPr>
          <p:nvPr/>
        </p:nvSpPr>
        <p:spPr bwMode="auto">
          <a:xfrm rot="14317620">
            <a:off x="5022850" y="2973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2" name="Oval 34"/>
          <p:cNvSpPr>
            <a:spLocks noChangeArrowheads="1"/>
          </p:cNvSpPr>
          <p:nvPr/>
        </p:nvSpPr>
        <p:spPr bwMode="auto">
          <a:xfrm rot="14317620">
            <a:off x="3498850" y="3582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3" name="Oval 35"/>
          <p:cNvSpPr>
            <a:spLocks noChangeArrowheads="1"/>
          </p:cNvSpPr>
          <p:nvPr/>
        </p:nvSpPr>
        <p:spPr bwMode="auto">
          <a:xfrm rot="14317620">
            <a:off x="4870450" y="3201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4" name="Oval 36"/>
          <p:cNvSpPr>
            <a:spLocks noChangeArrowheads="1"/>
          </p:cNvSpPr>
          <p:nvPr/>
        </p:nvSpPr>
        <p:spPr bwMode="auto">
          <a:xfrm rot="14317620">
            <a:off x="4641850" y="2973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5" name="Oval 37"/>
          <p:cNvSpPr>
            <a:spLocks noChangeArrowheads="1"/>
          </p:cNvSpPr>
          <p:nvPr/>
        </p:nvSpPr>
        <p:spPr bwMode="auto">
          <a:xfrm rot="14317620">
            <a:off x="3346450" y="3430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6" name="Oval 38"/>
          <p:cNvSpPr>
            <a:spLocks noChangeArrowheads="1"/>
          </p:cNvSpPr>
          <p:nvPr/>
        </p:nvSpPr>
        <p:spPr bwMode="auto">
          <a:xfrm rot="14317620">
            <a:off x="3727450" y="3201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zh-TW" altLang="zh-TW" sz="2400"/>
          </a:p>
        </p:txBody>
      </p:sp>
      <p:sp>
        <p:nvSpPr>
          <p:cNvPr id="63527" name="Oval 39"/>
          <p:cNvSpPr>
            <a:spLocks noChangeArrowheads="1"/>
          </p:cNvSpPr>
          <p:nvPr/>
        </p:nvSpPr>
        <p:spPr bwMode="auto">
          <a:xfrm rot="14317620">
            <a:off x="4489450" y="33543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8" name="Oval 40"/>
          <p:cNvSpPr>
            <a:spLocks noChangeArrowheads="1"/>
          </p:cNvSpPr>
          <p:nvPr/>
        </p:nvSpPr>
        <p:spPr bwMode="auto">
          <a:xfrm rot="14317620">
            <a:off x="4108450" y="35067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29" name="Oval 41"/>
          <p:cNvSpPr>
            <a:spLocks noChangeArrowheads="1"/>
          </p:cNvSpPr>
          <p:nvPr/>
        </p:nvSpPr>
        <p:spPr bwMode="auto">
          <a:xfrm rot="14317620">
            <a:off x="3803650" y="3582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0" name="Text Box 42"/>
          <p:cNvSpPr txBox="1">
            <a:spLocks noChangeArrowheads="1"/>
          </p:cNvSpPr>
          <p:nvPr/>
        </p:nvSpPr>
        <p:spPr bwMode="auto">
          <a:xfrm>
            <a:off x="2560638" y="2514601"/>
            <a:ext cx="34496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>
                <a:ea typeface="新細明體" charset="-120"/>
              </a:rPr>
              <a:t>Y</a:t>
            </a: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2889250" y="42687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2" name="Oval 44"/>
          <p:cNvSpPr>
            <a:spLocks noChangeArrowheads="1"/>
          </p:cNvSpPr>
          <p:nvPr/>
        </p:nvSpPr>
        <p:spPr bwMode="auto">
          <a:xfrm rot="14317620">
            <a:off x="4184650" y="32781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3" name="Oval 45"/>
          <p:cNvSpPr>
            <a:spLocks noChangeArrowheads="1"/>
          </p:cNvSpPr>
          <p:nvPr/>
        </p:nvSpPr>
        <p:spPr bwMode="auto">
          <a:xfrm rot="14317620">
            <a:off x="4413250" y="3049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4" name="Oval 46"/>
          <p:cNvSpPr>
            <a:spLocks noChangeArrowheads="1"/>
          </p:cNvSpPr>
          <p:nvPr/>
        </p:nvSpPr>
        <p:spPr bwMode="auto">
          <a:xfrm rot="14317620">
            <a:off x="3956050" y="32019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5" name="Oval 47"/>
          <p:cNvSpPr>
            <a:spLocks noChangeArrowheads="1"/>
          </p:cNvSpPr>
          <p:nvPr/>
        </p:nvSpPr>
        <p:spPr bwMode="auto">
          <a:xfrm rot="14317620">
            <a:off x="5251450" y="3049588"/>
            <a:ext cx="228600" cy="228600"/>
          </a:xfrm>
          <a:prstGeom prst="ellipse">
            <a:avLst/>
          </a:prstGeom>
          <a:solidFill>
            <a:schemeClr val="bg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3536" name="Text Box 48"/>
          <p:cNvSpPr txBox="1">
            <a:spLocks noChangeArrowheads="1"/>
          </p:cNvSpPr>
          <p:nvPr/>
        </p:nvSpPr>
        <p:spPr bwMode="auto">
          <a:xfrm>
            <a:off x="5099050" y="4191001"/>
            <a:ext cx="35458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>
                <a:ea typeface="新細明體" charset="-120"/>
              </a:rPr>
              <a:t>X</a:t>
            </a:r>
          </a:p>
        </p:txBody>
      </p:sp>
      <p:sp>
        <p:nvSpPr>
          <p:cNvPr id="63537" name="Text Box 49"/>
          <p:cNvSpPr txBox="1">
            <a:spLocks noChangeArrowheads="1"/>
          </p:cNvSpPr>
          <p:nvPr/>
        </p:nvSpPr>
        <p:spPr bwMode="auto">
          <a:xfrm>
            <a:off x="9137650" y="4198939"/>
            <a:ext cx="35458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>
                <a:ea typeface="新細明體" charset="-120"/>
              </a:rPr>
              <a:t>X</a:t>
            </a:r>
          </a:p>
        </p:txBody>
      </p:sp>
      <p:graphicFrame>
        <p:nvGraphicFramePr>
          <p:cNvPr id="63538" name="Object 50"/>
          <p:cNvGraphicFramePr>
            <a:graphicFrameLocks noChangeAspect="1"/>
          </p:cNvGraphicFramePr>
          <p:nvPr/>
        </p:nvGraphicFramePr>
        <p:xfrm>
          <a:off x="3394076" y="4368801"/>
          <a:ext cx="11604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3" imgW="634449" imgH="215713" progId="Equation.3">
                  <p:embed/>
                </p:oleObj>
              </mc:Choice>
              <mc:Fallback>
                <p:oleObj name="Equation" r:id="rId3" imgW="634449" imgH="215713" progId="Equation.3">
                  <p:embed/>
                  <p:pic>
                    <p:nvPicPr>
                      <p:cNvPr id="6353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6" y="4368801"/>
                        <a:ext cx="1160463" cy="39687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39" name="Object 51"/>
          <p:cNvGraphicFramePr>
            <a:graphicFrameLocks noChangeAspect="1"/>
          </p:cNvGraphicFramePr>
          <p:nvPr/>
        </p:nvGraphicFramePr>
        <p:xfrm>
          <a:off x="7505700" y="4370389"/>
          <a:ext cx="11366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5" imgW="622030" imgH="215806" progId="Equation.3">
                  <p:embed/>
                </p:oleObj>
              </mc:Choice>
              <mc:Fallback>
                <p:oleObj name="Equation" r:id="rId5" imgW="622030" imgH="215806" progId="Equation.3">
                  <p:embed/>
                  <p:pic>
                    <p:nvPicPr>
                      <p:cNvPr id="63539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4370389"/>
                        <a:ext cx="1136650" cy="395287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40" name="Text Box 52"/>
          <p:cNvSpPr txBox="1">
            <a:spLocks noChangeArrowheads="1"/>
          </p:cNvSpPr>
          <p:nvPr/>
        </p:nvSpPr>
        <p:spPr bwMode="auto">
          <a:xfrm>
            <a:off x="2895600" y="1752601"/>
            <a:ext cx="6400800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>
                <a:ea typeface="新細明體" charset="-120"/>
              </a:rPr>
              <a:t>S</a:t>
            </a:r>
            <a:r>
              <a:rPr lang="en-US" altLang="zh-TW" sz="2400" baseline="-25000">
                <a:ea typeface="新細明體" charset="-120"/>
              </a:rPr>
              <a:t>YX</a:t>
            </a:r>
            <a:r>
              <a:rPr lang="en-US" altLang="zh-TW" sz="2400">
                <a:ea typeface="新細明體" charset="-120"/>
              </a:rPr>
              <a:t> is a measure of the variation of observed Y values from the regression line</a:t>
            </a:r>
          </a:p>
        </p:txBody>
      </p:sp>
      <p:sp>
        <p:nvSpPr>
          <p:cNvPr id="63541" name="Text Box 53"/>
          <p:cNvSpPr txBox="1">
            <a:spLocks noChangeArrowheads="1"/>
          </p:cNvSpPr>
          <p:nvPr/>
        </p:nvSpPr>
        <p:spPr bwMode="auto">
          <a:xfrm>
            <a:off x="2590800" y="5257801"/>
            <a:ext cx="7467600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>
                <a:latin typeface="Times New Roman" pitchFamily="18" charset="0"/>
                <a:ea typeface="新細明體" charset="-120"/>
              </a:rPr>
              <a:t>The magnitude of S</a:t>
            </a:r>
            <a:r>
              <a:rPr lang="en-US" altLang="zh-TW" sz="2400" baseline="-25000">
                <a:latin typeface="Times New Roman" pitchFamily="18" charset="0"/>
                <a:ea typeface="新細明體" charset="-120"/>
              </a:rPr>
              <a:t>YX</a:t>
            </a:r>
            <a:r>
              <a:rPr lang="en-US" altLang="zh-TW" sz="2400">
                <a:latin typeface="Times New Roman" pitchFamily="18" charset="0"/>
                <a:ea typeface="新細明體" charset="-120"/>
              </a:rPr>
              <a:t> should always be judged relative to the size of the Y values in the sample data</a:t>
            </a:r>
          </a:p>
        </p:txBody>
      </p:sp>
    </p:spTree>
    <p:extLst>
      <p:ext uri="{BB962C8B-B14F-4D97-AF65-F5344CB8AC3E}">
        <p14:creationId xmlns:p14="http://schemas.microsoft.com/office/powerpoint/2010/main" val="118949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1226</Words>
  <Application>Microsoft Macintosh PowerPoint</Application>
  <PresentationFormat>Widescreen</PresentationFormat>
  <Paragraphs>250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新細明體</vt:lpstr>
      <vt:lpstr>Arial</vt:lpstr>
      <vt:lpstr>Calibri</vt:lpstr>
      <vt:lpstr>Calibri Light</vt:lpstr>
      <vt:lpstr>Cambria Math</vt:lpstr>
      <vt:lpstr>Courier</vt:lpstr>
      <vt:lpstr>Symbol</vt:lpstr>
      <vt:lpstr>Times New Roman</vt:lpstr>
      <vt:lpstr>Wingdings</vt:lpstr>
      <vt:lpstr>Office Theme</vt:lpstr>
      <vt:lpstr>Chart</vt:lpstr>
      <vt:lpstr>Equation</vt:lpstr>
      <vt:lpstr>Clip</vt:lpstr>
      <vt:lpstr>Linear Regression</vt:lpstr>
      <vt:lpstr>Linear Regression</vt:lpstr>
      <vt:lpstr>Regression vs. Correlation Analysis</vt:lpstr>
      <vt:lpstr>Example:  Same slope, different correlation</vt:lpstr>
      <vt:lpstr>Example:  Same correlation, different slope</vt:lpstr>
      <vt:lpstr>Linear Regression as Optimization</vt:lpstr>
      <vt:lpstr>Coefficient of Determination, r2</vt:lpstr>
      <vt:lpstr>Standard Error of Estimate</vt:lpstr>
      <vt:lpstr>Comparing Standard Errors</vt:lpstr>
      <vt:lpstr>House Price and Square Feet</vt:lpstr>
      <vt:lpstr>Interpretation of β1</vt:lpstr>
      <vt:lpstr>Interpretation of β0</vt:lpstr>
      <vt:lpstr>Making Predictions</vt:lpstr>
      <vt:lpstr>Making Predictions</vt:lpstr>
      <vt:lpstr>Residual Analysis</vt:lpstr>
      <vt:lpstr>Residual Analysis for Linearity</vt:lpstr>
      <vt:lpstr>Residual Analysis for Linearity</vt:lpstr>
      <vt:lpstr>Residual Analysis for Independence</vt:lpstr>
      <vt:lpstr>Checking for Normality</vt:lpstr>
      <vt:lpstr>Checking for Normality</vt:lpstr>
      <vt:lpstr>Residual Analysis for Homoscedasticity </vt:lpstr>
      <vt:lpstr>Residual Analysis for Homoscedasticity </vt:lpstr>
      <vt:lpstr>Example Residual Plot</vt:lpstr>
      <vt:lpstr>Leverage and Influence</vt:lpstr>
      <vt:lpstr>Leverage and Influence</vt:lpstr>
      <vt:lpstr>Avoiding the Pitfalls of Regression</vt:lpstr>
      <vt:lpstr>Avoiding the Pitfalls of Regression</vt:lpstr>
      <vt:lpstr>Inferences About the Slope: t Test</vt:lpstr>
      <vt:lpstr>t Test Example</vt:lpstr>
      <vt:lpstr>Regression with Statsmodels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Eric Harley</dc:creator>
  <cp:lastModifiedBy>Eric Harley</cp:lastModifiedBy>
  <cp:revision>27</cp:revision>
  <dcterms:created xsi:type="dcterms:W3CDTF">2018-10-27T01:47:48Z</dcterms:created>
  <dcterms:modified xsi:type="dcterms:W3CDTF">2018-10-27T04:00:08Z</dcterms:modified>
</cp:coreProperties>
</file>